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handoutMasterIdLst>
    <p:handoutMasterId r:id="rId48"/>
  </p:handoutMasterIdLst>
  <p:sldIdLst>
    <p:sldId id="297" r:id="rId2"/>
    <p:sldId id="296" r:id="rId3"/>
    <p:sldId id="347" r:id="rId4"/>
    <p:sldId id="295" r:id="rId5"/>
    <p:sldId id="348" r:id="rId6"/>
    <p:sldId id="462" r:id="rId7"/>
    <p:sldId id="364" r:id="rId8"/>
    <p:sldId id="433" r:id="rId9"/>
    <p:sldId id="426" r:id="rId10"/>
    <p:sldId id="427" r:id="rId11"/>
    <p:sldId id="429" r:id="rId12"/>
    <p:sldId id="430" r:id="rId13"/>
    <p:sldId id="425" r:id="rId14"/>
    <p:sldId id="349" r:id="rId15"/>
    <p:sldId id="394" r:id="rId16"/>
    <p:sldId id="355" r:id="rId17"/>
    <p:sldId id="361" r:id="rId18"/>
    <p:sldId id="398" r:id="rId19"/>
    <p:sldId id="395" r:id="rId20"/>
    <p:sldId id="356" r:id="rId21"/>
    <p:sldId id="434" r:id="rId22"/>
    <p:sldId id="435" r:id="rId23"/>
    <p:sldId id="414" r:id="rId24"/>
    <p:sldId id="441" r:id="rId25"/>
    <p:sldId id="442" r:id="rId26"/>
    <p:sldId id="443" r:id="rId27"/>
    <p:sldId id="449" r:id="rId28"/>
    <p:sldId id="450" r:id="rId29"/>
    <p:sldId id="358" r:id="rId30"/>
    <p:sldId id="422" r:id="rId31"/>
    <p:sldId id="365" r:id="rId32"/>
    <p:sldId id="401" r:id="rId33"/>
    <p:sldId id="423" r:id="rId34"/>
    <p:sldId id="368" r:id="rId35"/>
    <p:sldId id="403" r:id="rId36"/>
    <p:sldId id="424" r:id="rId37"/>
    <p:sldId id="372" r:id="rId38"/>
    <p:sldId id="350" r:id="rId39"/>
    <p:sldId id="465" r:id="rId40"/>
    <p:sldId id="378" r:id="rId41"/>
    <p:sldId id="379" r:id="rId42"/>
    <p:sldId id="380" r:id="rId43"/>
    <p:sldId id="351" r:id="rId44"/>
    <p:sldId id="405" r:id="rId45"/>
    <p:sldId id="359"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500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5C0E40-48CB-4259-80DC-F1A83DADF7C8}" v="185" dt="2019-07-31T08:44:39.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6" autoAdjust="0"/>
    <p:restoredTop sz="83518" autoAdjust="0"/>
  </p:normalViewPr>
  <p:slideViewPr>
    <p:cSldViewPr snapToGrid="0">
      <p:cViewPr varScale="1">
        <p:scale>
          <a:sx n="66" d="100"/>
          <a:sy n="66" d="100"/>
        </p:scale>
        <p:origin x="295" y="72"/>
      </p:cViewPr>
      <p:guideLst/>
    </p:cSldViewPr>
  </p:slideViewPr>
  <p:notesTextViewPr>
    <p:cViewPr>
      <p:scale>
        <a:sx n="1" d="1"/>
        <a:sy n="1" d="1"/>
      </p:scale>
      <p:origin x="0" y="0"/>
    </p:cViewPr>
  </p:notesTextViewPr>
  <p:notesViewPr>
    <p:cSldViewPr snapToGrid="0">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lin Chen" userId="0d2d9c6a-95d9-49c9-8f0f-48f042dc0890" providerId="ADAL" clId="{925C0E40-48CB-4259-80DC-F1A83DADF7C8}"/>
    <pc:docChg chg="undo custSel modSld">
      <pc:chgData name="Jialin Chen" userId="0d2d9c6a-95d9-49c9-8f0f-48f042dc0890" providerId="ADAL" clId="{925C0E40-48CB-4259-80DC-F1A83DADF7C8}" dt="2019-07-15T09:38:04.305" v="118" actId="478"/>
      <pc:docMkLst>
        <pc:docMk/>
      </pc:docMkLst>
      <pc:sldChg chg="modNotesTx">
        <pc:chgData name="Jialin Chen" userId="0d2d9c6a-95d9-49c9-8f0f-48f042dc0890" providerId="ADAL" clId="{925C0E40-48CB-4259-80DC-F1A83DADF7C8}" dt="2019-07-15T09:25:46.575" v="37" actId="20577"/>
        <pc:sldMkLst>
          <pc:docMk/>
          <pc:sldMk cId="3871465371" sldId="350"/>
        </pc:sldMkLst>
      </pc:sldChg>
      <pc:sldChg chg="addSp delSp">
        <pc:chgData name="Jialin Chen" userId="0d2d9c6a-95d9-49c9-8f0f-48f042dc0890" providerId="ADAL" clId="{925C0E40-48CB-4259-80DC-F1A83DADF7C8}" dt="2019-07-15T09:38:04.305" v="118" actId="478"/>
        <pc:sldMkLst>
          <pc:docMk/>
          <pc:sldMk cId="3420491485" sldId="373"/>
        </pc:sldMkLst>
        <pc:picChg chg="add del">
          <ac:chgData name="Jialin Chen" userId="0d2d9c6a-95d9-49c9-8f0f-48f042dc0890" providerId="ADAL" clId="{925C0E40-48CB-4259-80DC-F1A83DADF7C8}" dt="2019-07-15T09:38:04.305" v="118" actId="478"/>
          <ac:picMkLst>
            <pc:docMk/>
            <pc:sldMk cId="3420491485" sldId="373"/>
            <ac:picMk id="15" creationId="{835BA84A-BD8C-45D1-B3CF-BB114D2B1926}"/>
          </ac:picMkLst>
        </pc:picChg>
      </pc:sldChg>
      <pc:sldChg chg="delSp">
        <pc:chgData name="Jialin Chen" userId="0d2d9c6a-95d9-49c9-8f0f-48f042dc0890" providerId="ADAL" clId="{925C0E40-48CB-4259-80DC-F1A83DADF7C8}" dt="2019-07-15T09:29:43.552" v="116" actId="478"/>
        <pc:sldMkLst>
          <pc:docMk/>
          <pc:sldMk cId="165765275" sldId="405"/>
        </pc:sldMkLst>
        <pc:spChg chg="del">
          <ac:chgData name="Jialin Chen" userId="0d2d9c6a-95d9-49c9-8f0f-48f042dc0890" providerId="ADAL" clId="{925C0E40-48CB-4259-80DC-F1A83DADF7C8}" dt="2019-07-15T09:29:38.557" v="115" actId="478"/>
          <ac:spMkLst>
            <pc:docMk/>
            <pc:sldMk cId="165765275" sldId="405"/>
            <ac:spMk id="9" creationId="{B4EDF0B5-5B23-44E8-8731-6E672D079873}"/>
          </ac:spMkLst>
        </pc:spChg>
        <pc:picChg chg="del">
          <ac:chgData name="Jialin Chen" userId="0d2d9c6a-95d9-49c9-8f0f-48f042dc0890" providerId="ADAL" clId="{925C0E40-48CB-4259-80DC-F1A83DADF7C8}" dt="2019-07-15T09:29:43.552" v="116" actId="478"/>
          <ac:picMkLst>
            <pc:docMk/>
            <pc:sldMk cId="165765275" sldId="405"/>
            <ac:picMk id="5" creationId="{A4E0D6FC-DA99-4746-923C-BD173FF94A41}"/>
          </ac:picMkLst>
        </pc:picChg>
        <pc:picChg chg="del">
          <ac:chgData name="Jialin Chen" userId="0d2d9c6a-95d9-49c9-8f0f-48f042dc0890" providerId="ADAL" clId="{925C0E40-48CB-4259-80DC-F1A83DADF7C8}" dt="2019-07-15T09:29:43.552" v="116" actId="478"/>
          <ac:picMkLst>
            <pc:docMk/>
            <pc:sldMk cId="165765275" sldId="405"/>
            <ac:picMk id="6" creationId="{FD6ED881-E03B-4CB0-806B-BBCB514262DF}"/>
          </ac:picMkLst>
        </pc:picChg>
        <pc:picChg chg="del">
          <ac:chgData name="Jialin Chen" userId="0d2d9c6a-95d9-49c9-8f0f-48f042dc0890" providerId="ADAL" clId="{925C0E40-48CB-4259-80DC-F1A83DADF7C8}" dt="2019-07-15T09:29:43.552" v="116" actId="478"/>
          <ac:picMkLst>
            <pc:docMk/>
            <pc:sldMk cId="165765275" sldId="405"/>
            <ac:picMk id="12" creationId="{358575E8-0C61-4056-AC50-A73C80A8E8D0}"/>
          </ac:picMkLst>
        </pc:picChg>
        <pc:picChg chg="del">
          <ac:chgData name="Jialin Chen" userId="0d2d9c6a-95d9-49c9-8f0f-48f042dc0890" providerId="ADAL" clId="{925C0E40-48CB-4259-80DC-F1A83DADF7C8}" dt="2019-07-15T09:29:43.552" v="116" actId="478"/>
          <ac:picMkLst>
            <pc:docMk/>
            <pc:sldMk cId="165765275" sldId="405"/>
            <ac:picMk id="14" creationId="{B6AE4A2C-F06F-408A-BD8B-3A7E436B6536}"/>
          </ac:picMkLst>
        </pc:picChg>
        <pc:picChg chg="del">
          <ac:chgData name="Jialin Chen" userId="0d2d9c6a-95d9-49c9-8f0f-48f042dc0890" providerId="ADAL" clId="{925C0E40-48CB-4259-80DC-F1A83DADF7C8}" dt="2019-07-15T09:29:43.552" v="116" actId="478"/>
          <ac:picMkLst>
            <pc:docMk/>
            <pc:sldMk cId="165765275" sldId="405"/>
            <ac:picMk id="15" creationId="{FBDC1A2E-B98F-4D94-AF8A-13E8E011CFBA}"/>
          </ac:picMkLst>
        </pc:picChg>
        <pc:picChg chg="del">
          <ac:chgData name="Jialin Chen" userId="0d2d9c6a-95d9-49c9-8f0f-48f042dc0890" providerId="ADAL" clId="{925C0E40-48CB-4259-80DC-F1A83DADF7C8}" dt="2019-07-15T09:29:43.552" v="116" actId="478"/>
          <ac:picMkLst>
            <pc:docMk/>
            <pc:sldMk cId="165765275" sldId="405"/>
            <ac:picMk id="16" creationId="{8153C3BE-F20B-4456-AED6-EFA144D53894}"/>
          </ac:picMkLst>
        </pc:picChg>
      </pc:sldChg>
      <pc:sldChg chg="addSp modSp">
        <pc:chgData name="Jialin Chen" userId="0d2d9c6a-95d9-49c9-8f0f-48f042dc0890" providerId="ADAL" clId="{925C0E40-48CB-4259-80DC-F1A83DADF7C8}" dt="2019-07-15T09:28:05.613" v="82"/>
        <pc:sldMkLst>
          <pc:docMk/>
          <pc:sldMk cId="4070559676" sldId="430"/>
        </pc:sldMkLst>
        <pc:spChg chg="mod">
          <ac:chgData name="Jialin Chen" userId="0d2d9c6a-95d9-49c9-8f0f-48f042dc0890" providerId="ADAL" clId="{925C0E40-48CB-4259-80DC-F1A83DADF7C8}" dt="2019-07-15T09:27:20.563" v="38" actId="1076"/>
          <ac:spMkLst>
            <pc:docMk/>
            <pc:sldMk cId="4070559676" sldId="430"/>
            <ac:spMk id="6" creationId="{C342C3AB-9A95-4156-A2C3-694A75E6E9DB}"/>
          </ac:spMkLst>
        </pc:spChg>
        <pc:spChg chg="add mod">
          <ac:chgData name="Jialin Chen" userId="0d2d9c6a-95d9-49c9-8f0f-48f042dc0890" providerId="ADAL" clId="{925C0E40-48CB-4259-80DC-F1A83DADF7C8}" dt="2019-07-15T09:28:05.613" v="82"/>
          <ac:spMkLst>
            <pc:docMk/>
            <pc:sldMk cId="4070559676" sldId="430"/>
            <ac:spMk id="16" creationId="{EB76DC22-C4D6-4CAC-B3DA-637548FEE187}"/>
          </ac:spMkLst>
        </pc:spChg>
        <pc:spChg chg="mod">
          <ac:chgData name="Jialin Chen" userId="0d2d9c6a-95d9-49c9-8f0f-48f042dc0890" providerId="ADAL" clId="{925C0E40-48CB-4259-80DC-F1A83DADF7C8}" dt="2019-07-15T09:27:20.563" v="38" actId="1076"/>
          <ac:spMkLst>
            <pc:docMk/>
            <pc:sldMk cId="4070559676" sldId="430"/>
            <ac:spMk id="135" creationId="{3A6FCA7A-3C23-4B73-B477-025840626627}"/>
          </ac:spMkLst>
        </pc:spChg>
        <pc:spChg chg="mod">
          <ac:chgData name="Jialin Chen" userId="0d2d9c6a-95d9-49c9-8f0f-48f042dc0890" providerId="ADAL" clId="{925C0E40-48CB-4259-80DC-F1A83DADF7C8}" dt="2019-07-15T09:27:20.563" v="38" actId="1076"/>
          <ac:spMkLst>
            <pc:docMk/>
            <pc:sldMk cId="4070559676" sldId="430"/>
            <ac:spMk id="137" creationId="{9730935C-1B3B-498F-BC58-D444582925AA}"/>
          </ac:spMkLst>
        </pc:spChg>
        <pc:picChg chg="mod">
          <ac:chgData name="Jialin Chen" userId="0d2d9c6a-95d9-49c9-8f0f-48f042dc0890" providerId="ADAL" clId="{925C0E40-48CB-4259-80DC-F1A83DADF7C8}" dt="2019-07-15T09:27:20.563" v="38" actId="1076"/>
          <ac:picMkLst>
            <pc:docMk/>
            <pc:sldMk cId="4070559676" sldId="430"/>
            <ac:picMk id="24" creationId="{C7A7EC02-5D34-45CF-B6D4-57099F953EB0}"/>
          </ac:picMkLst>
        </pc:picChg>
        <pc:picChg chg="mod">
          <ac:chgData name="Jialin Chen" userId="0d2d9c6a-95d9-49c9-8f0f-48f042dc0890" providerId="ADAL" clId="{925C0E40-48CB-4259-80DC-F1A83DADF7C8}" dt="2019-07-15T09:27:20.563" v="38" actId="1076"/>
          <ac:picMkLst>
            <pc:docMk/>
            <pc:sldMk cId="4070559676" sldId="430"/>
            <ac:picMk id="54" creationId="{1E272460-9BC2-4F9F-8036-7E29C3C4EE94}"/>
          </ac:picMkLst>
        </pc:picChg>
        <pc:cxnChg chg="mod">
          <ac:chgData name="Jialin Chen" userId="0d2d9c6a-95d9-49c9-8f0f-48f042dc0890" providerId="ADAL" clId="{925C0E40-48CB-4259-80DC-F1A83DADF7C8}" dt="2019-07-15T09:27:20.563" v="38" actId="1076"/>
          <ac:cxnSpMkLst>
            <pc:docMk/>
            <pc:sldMk cId="4070559676" sldId="430"/>
            <ac:cxnSpMk id="124" creationId="{4B927C4B-9856-4EC4-B347-247FDE623C01}"/>
          </ac:cxnSpMkLst>
        </pc:cxnChg>
        <pc:cxnChg chg="mod">
          <ac:chgData name="Jialin Chen" userId="0d2d9c6a-95d9-49c9-8f0f-48f042dc0890" providerId="ADAL" clId="{925C0E40-48CB-4259-80DC-F1A83DADF7C8}" dt="2019-07-15T09:27:20.563" v="38" actId="1076"/>
          <ac:cxnSpMkLst>
            <pc:docMk/>
            <pc:sldMk cId="4070559676" sldId="430"/>
            <ac:cxnSpMk id="126" creationId="{0861A836-A277-4617-8412-21BB8006036B}"/>
          </ac:cxnSpMkLst>
        </pc:cxnChg>
        <pc:cxnChg chg="mod">
          <ac:chgData name="Jialin Chen" userId="0d2d9c6a-95d9-49c9-8f0f-48f042dc0890" providerId="ADAL" clId="{925C0E40-48CB-4259-80DC-F1A83DADF7C8}" dt="2019-07-15T09:27:20.563" v="38" actId="1076"/>
          <ac:cxnSpMkLst>
            <pc:docMk/>
            <pc:sldMk cId="4070559676" sldId="430"/>
            <ac:cxnSpMk id="131" creationId="{7CDAFCB3-4672-4454-B0C6-8FAD5DF2C5F0}"/>
          </ac:cxnSpMkLst>
        </pc:cxnChg>
        <pc:cxnChg chg="mod">
          <ac:chgData name="Jialin Chen" userId="0d2d9c6a-95d9-49c9-8f0f-48f042dc0890" providerId="ADAL" clId="{925C0E40-48CB-4259-80DC-F1A83DADF7C8}" dt="2019-07-15T09:27:20.563" v="38" actId="1076"/>
          <ac:cxnSpMkLst>
            <pc:docMk/>
            <pc:sldMk cId="4070559676" sldId="430"/>
            <ac:cxnSpMk id="133" creationId="{EB3DD07E-C844-4049-8391-98CAC8AE17D7}"/>
          </ac:cxnSpMkLst>
        </pc:cxnChg>
      </pc:sldChg>
      <pc:sldChg chg="addSp modSp">
        <pc:chgData name="Jialin Chen" userId="0d2d9c6a-95d9-49c9-8f0f-48f042dc0890" providerId="ADAL" clId="{925C0E40-48CB-4259-80DC-F1A83DADF7C8}" dt="2019-07-15T09:29:17.243" v="114"/>
        <pc:sldMkLst>
          <pc:docMk/>
          <pc:sldMk cId="3107360575" sldId="464"/>
        </pc:sldMkLst>
        <pc:spChg chg="add mod">
          <ac:chgData name="Jialin Chen" userId="0d2d9c6a-95d9-49c9-8f0f-48f042dc0890" providerId="ADAL" clId="{925C0E40-48CB-4259-80DC-F1A83DADF7C8}" dt="2019-07-15T09:29:17.243" v="114"/>
          <ac:spMkLst>
            <pc:docMk/>
            <pc:sldMk cId="3107360575" sldId="464"/>
            <ac:spMk id="44" creationId="{0F305DEF-3AC2-4482-8111-78260D38339C}"/>
          </ac:spMkLst>
        </pc:spChg>
      </pc:sldChg>
    </pc:docChg>
  </pc:docChgLst>
  <pc:docChgLst>
    <pc:chgData name="ChenJialin" userId="0d2d9c6a-95d9-49c9-8f0f-48f042dc0890" providerId="ADAL" clId="{925C0E40-48CB-4259-80DC-F1A83DADF7C8}"/>
    <pc:docChg chg="undo custSel modSld">
      <pc:chgData name="ChenJialin" userId="0d2d9c6a-95d9-49c9-8f0f-48f042dc0890" providerId="ADAL" clId="{925C0E40-48CB-4259-80DC-F1A83DADF7C8}" dt="2019-07-31T08:44:39.415" v="76" actId="20577"/>
      <pc:docMkLst>
        <pc:docMk/>
      </pc:docMkLst>
      <pc:sldChg chg="addSp delSp modSp delAnim modAnim">
        <pc:chgData name="ChenJialin" userId="0d2d9c6a-95d9-49c9-8f0f-48f042dc0890" providerId="ADAL" clId="{925C0E40-48CB-4259-80DC-F1A83DADF7C8}" dt="2019-07-31T08:43:23.690" v="74" actId="14100"/>
        <pc:sldMkLst>
          <pc:docMk/>
          <pc:sldMk cId="1857266998" sldId="295"/>
        </pc:sldMkLst>
        <pc:spChg chg="mod">
          <ac:chgData name="ChenJialin" userId="0d2d9c6a-95d9-49c9-8f0f-48f042dc0890" providerId="ADAL" clId="{925C0E40-48CB-4259-80DC-F1A83DADF7C8}" dt="2019-07-31T08:43:23.690" v="74" actId="14100"/>
          <ac:spMkLst>
            <pc:docMk/>
            <pc:sldMk cId="1857266998" sldId="295"/>
            <ac:spMk id="3" creationId="{D75F55CD-B15E-44D0-80F7-EF2276B3F499}"/>
          </ac:spMkLst>
        </pc:spChg>
        <pc:spChg chg="mod">
          <ac:chgData name="ChenJialin" userId="0d2d9c6a-95d9-49c9-8f0f-48f042dc0890" providerId="ADAL" clId="{925C0E40-48CB-4259-80DC-F1A83DADF7C8}" dt="2019-07-27T06:31:53.573" v="3" actId="14100"/>
          <ac:spMkLst>
            <pc:docMk/>
            <pc:sldMk cId="1857266998" sldId="295"/>
            <ac:spMk id="8" creationId="{247ECA10-0DCD-4666-8A7C-0C43BF60654D}"/>
          </ac:spMkLst>
        </pc:spChg>
        <pc:spChg chg="mod">
          <ac:chgData name="ChenJialin" userId="0d2d9c6a-95d9-49c9-8f0f-48f042dc0890" providerId="ADAL" clId="{925C0E40-48CB-4259-80DC-F1A83DADF7C8}" dt="2019-07-27T06:32:04.336" v="6" actId="14100"/>
          <ac:spMkLst>
            <pc:docMk/>
            <pc:sldMk cId="1857266998" sldId="295"/>
            <ac:spMk id="9" creationId="{20BED286-9B08-40FC-8F39-FD66E775C851}"/>
          </ac:spMkLst>
        </pc:spChg>
        <pc:picChg chg="add del mod">
          <ac:chgData name="ChenJialin" userId="0d2d9c6a-95d9-49c9-8f0f-48f042dc0890" providerId="ADAL" clId="{925C0E40-48CB-4259-80DC-F1A83DADF7C8}" dt="2019-07-27T08:51:19.757" v="8" actId="478"/>
          <ac:picMkLst>
            <pc:docMk/>
            <pc:sldMk cId="1857266998" sldId="295"/>
            <ac:picMk id="6" creationId="{5281D940-DCBF-4A83-A035-166FB76EF9D4}"/>
          </ac:picMkLst>
        </pc:picChg>
      </pc:sldChg>
      <pc:sldChg chg="modNotesTx">
        <pc:chgData name="ChenJialin" userId="0d2d9c6a-95d9-49c9-8f0f-48f042dc0890" providerId="ADAL" clId="{925C0E40-48CB-4259-80DC-F1A83DADF7C8}" dt="2019-07-31T08:43:02.617" v="73" actId="20577"/>
        <pc:sldMkLst>
          <pc:docMk/>
          <pc:sldMk cId="1268991582" sldId="296"/>
        </pc:sldMkLst>
      </pc:sldChg>
      <pc:sldChg chg="modNotesTx">
        <pc:chgData name="ChenJialin" userId="0d2d9c6a-95d9-49c9-8f0f-48f042dc0890" providerId="ADAL" clId="{925C0E40-48CB-4259-80DC-F1A83DADF7C8}" dt="2019-07-31T08:44:39.415" v="76" actId="20577"/>
        <pc:sldMkLst>
          <pc:docMk/>
          <pc:sldMk cId="778829678" sldId="441"/>
        </pc:sldMkLst>
      </pc:sldChg>
    </pc:docChg>
  </pc:docChgLst>
  <pc:docChgLst>
    <pc:chgData name="Jialin Chen" userId="0d2d9c6a-95d9-49c9-8f0f-48f042dc0890" providerId="ADAL" clId="{294E0CB4-96A4-47AD-97ED-4CCA18FBCB53}"/>
    <pc:docChg chg="custSel delSld modSld">
      <pc:chgData name="Jialin Chen" userId="0d2d9c6a-95d9-49c9-8f0f-48f042dc0890" providerId="ADAL" clId="{294E0CB4-96A4-47AD-97ED-4CCA18FBCB53}" dt="2019-05-12T09:30:53.331" v="179" actId="478"/>
      <pc:docMkLst>
        <pc:docMk/>
      </pc:docMkLst>
      <pc:sldChg chg="modNotesTx">
        <pc:chgData name="Jialin Chen" userId="0d2d9c6a-95d9-49c9-8f0f-48f042dc0890" providerId="ADAL" clId="{294E0CB4-96A4-47AD-97ED-4CCA18FBCB53}" dt="2019-05-12T09:24:57.390" v="49" actId="20577"/>
        <pc:sldMkLst>
          <pc:docMk/>
          <pc:sldMk cId="1268991582" sldId="296"/>
        </pc:sldMkLst>
      </pc:sldChg>
      <pc:sldChg chg="modNotesTx">
        <pc:chgData name="Jialin Chen" userId="0d2d9c6a-95d9-49c9-8f0f-48f042dc0890" providerId="ADAL" clId="{294E0CB4-96A4-47AD-97ED-4CCA18FBCB53}" dt="2019-05-12T09:24:15.290" v="19" actId="20577"/>
        <pc:sldMkLst>
          <pc:docMk/>
          <pc:sldMk cId="917658816" sldId="297"/>
        </pc:sldMkLst>
      </pc:sldChg>
    </pc:docChg>
  </pc:docChgLst>
  <pc:docChgLst>
    <pc:chgData name="ChenJialin" userId="0d2d9c6a-95d9-49c9-8f0f-48f042dc0890" providerId="ADAL" clId="{294E0CB4-96A4-47AD-97ED-4CCA18FBCB53}"/>
    <pc:docChg chg="undo redo custSel addSld delSld modSld sldOrd">
      <pc:chgData name="ChenJialin" userId="0d2d9c6a-95d9-49c9-8f0f-48f042dc0890" providerId="ADAL" clId="{294E0CB4-96A4-47AD-97ED-4CCA18FBCB53}" dt="2019-05-12T14:26:26.976" v="2573" actId="478"/>
      <pc:docMkLst>
        <pc:docMk/>
      </pc:docMkLst>
      <pc:sldChg chg="addSp delSp modSp modTransition">
        <pc:chgData name="ChenJialin" userId="0d2d9c6a-95d9-49c9-8f0f-48f042dc0890" providerId="ADAL" clId="{294E0CB4-96A4-47AD-97ED-4CCA18FBCB53}" dt="2019-05-04T15:43:02.835" v="2314"/>
        <pc:sldMkLst>
          <pc:docMk/>
          <pc:sldMk cId="1268991582" sldId="296"/>
        </pc:sldMkLst>
        <pc:spChg chg="mod">
          <ac:chgData name="ChenJialin" userId="0d2d9c6a-95d9-49c9-8f0f-48f042dc0890" providerId="ADAL" clId="{294E0CB4-96A4-47AD-97ED-4CCA18FBCB53}" dt="2019-05-04T14:22:45.608" v="282" actId="1076"/>
          <ac:spMkLst>
            <pc:docMk/>
            <pc:sldMk cId="1268991582" sldId="296"/>
            <ac:spMk id="2" creationId="{24CCA136-A083-47B8-BBDB-2516BA177E7A}"/>
          </ac:spMkLst>
        </pc:spChg>
        <pc:spChg chg="add mod">
          <ac:chgData name="ChenJialin" userId="0d2d9c6a-95d9-49c9-8f0f-48f042dc0890" providerId="ADAL" clId="{294E0CB4-96A4-47AD-97ED-4CCA18FBCB53}" dt="2019-05-04T14:13:28.641" v="111" actId="14100"/>
          <ac:spMkLst>
            <pc:docMk/>
            <pc:sldMk cId="1268991582" sldId="296"/>
            <ac:spMk id="5" creationId="{FB139700-940C-45CA-9209-5B1D8C885FB3}"/>
          </ac:spMkLst>
        </pc:spChg>
        <pc:spChg chg="del mod">
          <ac:chgData name="ChenJialin" userId="0d2d9c6a-95d9-49c9-8f0f-48f042dc0890" providerId="ADAL" clId="{294E0CB4-96A4-47AD-97ED-4CCA18FBCB53}" dt="2019-05-04T14:20:34.964" v="257" actId="478"/>
          <ac:spMkLst>
            <pc:docMk/>
            <pc:sldMk cId="1268991582" sldId="296"/>
            <ac:spMk id="6" creationId="{117446C7-3F64-4485-AC59-F7C5CA91912F}"/>
          </ac:spMkLst>
        </pc:spChg>
        <pc:spChg chg="add mod">
          <ac:chgData name="ChenJialin" userId="0d2d9c6a-95d9-49c9-8f0f-48f042dc0890" providerId="ADAL" clId="{294E0CB4-96A4-47AD-97ED-4CCA18FBCB53}" dt="2019-05-04T14:06:35.964" v="27" actId="14100"/>
          <ac:spMkLst>
            <pc:docMk/>
            <pc:sldMk cId="1268991582" sldId="296"/>
            <ac:spMk id="7" creationId="{76B2ADF9-1090-4633-A6EC-91784F3D6101}"/>
          </ac:spMkLst>
        </pc:spChg>
        <pc:spChg chg="add mod">
          <ac:chgData name="ChenJialin" userId="0d2d9c6a-95d9-49c9-8f0f-48f042dc0890" providerId="ADAL" clId="{294E0CB4-96A4-47AD-97ED-4CCA18FBCB53}" dt="2019-05-04T14:14:36.084" v="142"/>
          <ac:spMkLst>
            <pc:docMk/>
            <pc:sldMk cId="1268991582" sldId="296"/>
            <ac:spMk id="12" creationId="{83E7D2D8-CCF8-40D4-8611-BD1D123B15CD}"/>
          </ac:spMkLst>
        </pc:spChg>
        <pc:spChg chg="add mod">
          <ac:chgData name="ChenJialin" userId="0d2d9c6a-95d9-49c9-8f0f-48f042dc0890" providerId="ADAL" clId="{294E0CB4-96A4-47AD-97ED-4CCA18FBCB53}" dt="2019-05-04T14:19:17.634" v="150"/>
          <ac:spMkLst>
            <pc:docMk/>
            <pc:sldMk cId="1268991582" sldId="296"/>
            <ac:spMk id="15" creationId="{A79F211A-018C-4D7E-89DB-659444A4F239}"/>
          </ac:spMkLst>
        </pc:spChg>
        <pc:spChg chg="add mod">
          <ac:chgData name="ChenJialin" userId="0d2d9c6a-95d9-49c9-8f0f-48f042dc0890" providerId="ADAL" clId="{294E0CB4-96A4-47AD-97ED-4CCA18FBCB53}" dt="2019-05-04T14:20:57.578" v="269" actId="1076"/>
          <ac:spMkLst>
            <pc:docMk/>
            <pc:sldMk cId="1268991582" sldId="296"/>
            <ac:spMk id="16" creationId="{3EF69DF5-6F6D-48E9-943E-365FB91306A0}"/>
          </ac:spMkLst>
        </pc:spChg>
        <pc:grpChg chg="add mod">
          <ac:chgData name="ChenJialin" userId="0d2d9c6a-95d9-49c9-8f0f-48f042dc0890" providerId="ADAL" clId="{294E0CB4-96A4-47AD-97ED-4CCA18FBCB53}" dt="2019-05-04T14:12:53.434" v="92" actId="1076"/>
          <ac:grpSpMkLst>
            <pc:docMk/>
            <pc:sldMk cId="1268991582" sldId="296"/>
            <ac:grpSpMk id="8" creationId="{9B202914-09B5-4F27-B879-3AFE99B5C6EC}"/>
          </ac:grpSpMkLst>
        </pc:grpChg>
        <pc:grpChg chg="add mod">
          <ac:chgData name="ChenJialin" userId="0d2d9c6a-95d9-49c9-8f0f-48f042dc0890" providerId="ADAL" clId="{294E0CB4-96A4-47AD-97ED-4CCA18FBCB53}" dt="2019-05-04T14:14:18.174" v="124" actId="1076"/>
          <ac:grpSpMkLst>
            <pc:docMk/>
            <pc:sldMk cId="1268991582" sldId="296"/>
            <ac:grpSpMk id="10" creationId="{E7311F87-B1DB-4BC9-94E6-143F1F583385}"/>
          </ac:grpSpMkLst>
        </pc:grpChg>
        <pc:grpChg chg="add mod">
          <ac:chgData name="ChenJialin" userId="0d2d9c6a-95d9-49c9-8f0f-48f042dc0890" providerId="ADAL" clId="{294E0CB4-96A4-47AD-97ED-4CCA18FBCB53}" dt="2019-05-04T14:15:02.359" v="144" actId="1076"/>
          <ac:grpSpMkLst>
            <pc:docMk/>
            <pc:sldMk cId="1268991582" sldId="296"/>
            <ac:grpSpMk id="13" creationId="{77A9411A-694A-44C8-8DC3-867837152ECD}"/>
          </ac:grpSpMkLst>
        </pc:grpChg>
      </pc:sldChg>
      <pc:sldChg chg="modSp add">
        <pc:chgData name="ChenJialin" userId="0d2d9c6a-95d9-49c9-8f0f-48f042dc0890" providerId="ADAL" clId="{294E0CB4-96A4-47AD-97ED-4CCA18FBCB53}" dt="2019-05-04T14:22:00.956" v="280" actId="1076"/>
        <pc:sldMkLst>
          <pc:docMk/>
          <pc:sldMk cId="917658816" sldId="297"/>
        </pc:sldMkLst>
        <pc:spChg chg="mod">
          <ac:chgData name="ChenJialin" userId="0d2d9c6a-95d9-49c9-8f0f-48f042dc0890" providerId="ADAL" clId="{294E0CB4-96A4-47AD-97ED-4CCA18FBCB53}" dt="2019-05-04T14:22:00.956" v="280" actId="1076"/>
          <ac:spMkLst>
            <pc:docMk/>
            <pc:sldMk cId="917658816" sldId="297"/>
            <ac:spMk id="15" creationId="{7ADDACBF-6A27-4F34-9652-6EA26423912C}"/>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1.wmf"/><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3890C4B-F454-4140-80E2-2C63C82024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EF3EBAF-CDCA-4053-9885-043CB6CAF3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A6110E-C85E-4F9D-973B-37C0331D5F31}" type="datetimeFigureOut">
              <a:rPr lang="zh-CN" altLang="en-US" smtClean="0"/>
              <a:t>2021/9/5</a:t>
            </a:fld>
            <a:endParaRPr lang="zh-CN" altLang="en-US"/>
          </a:p>
        </p:txBody>
      </p:sp>
      <p:sp>
        <p:nvSpPr>
          <p:cNvPr id="4" name="页脚占位符 3">
            <a:extLst>
              <a:ext uri="{FF2B5EF4-FFF2-40B4-BE49-F238E27FC236}">
                <a16:creationId xmlns:a16="http://schemas.microsoft.com/office/drawing/2014/main" id="{0D6E9179-C7FB-4CF5-9E53-6A05A3448E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D56FD64-3EE5-440D-88DD-F873A38615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3EB97F-3857-41EA-8808-7AA3E5A5AD5D}" type="slidenum">
              <a:rPr lang="zh-CN" altLang="en-US" smtClean="0"/>
              <a:t>‹#›</a:t>
            </a:fld>
            <a:endParaRPr lang="zh-CN" altLang="en-US"/>
          </a:p>
        </p:txBody>
      </p:sp>
    </p:spTree>
    <p:extLst>
      <p:ext uri="{BB962C8B-B14F-4D97-AF65-F5344CB8AC3E}">
        <p14:creationId xmlns:p14="http://schemas.microsoft.com/office/powerpoint/2010/main" val="30918812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5091D-EBB7-4F80-92CA-91DBF25ACD69}" type="datetimeFigureOut">
              <a:rPr lang="zh-CN" altLang="en-US" smtClean="0"/>
              <a:t>2021/9/5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06296-B98D-4592-8678-4ED247891120}"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大家好！我是来自上海科技大学的陈稼霖，现在就由我来给大家带来第</a:t>
            </a:r>
            <a:r>
              <a:rPr lang="en-US" altLang="zh-CN" dirty="0"/>
              <a:t>13</a:t>
            </a:r>
            <a:r>
              <a:rPr lang="zh-CN" altLang="en-US" dirty="0"/>
              <a:t>题莫尔织物计数器的报告。</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a:t>
            </a:fld>
            <a:endParaRPr lang="zh-CN" altLang="en-US"/>
          </a:p>
        </p:txBody>
      </p:sp>
    </p:spTree>
    <p:extLst>
      <p:ext uri="{BB962C8B-B14F-4D97-AF65-F5344CB8AC3E}">
        <p14:creationId xmlns:p14="http://schemas.microsoft.com/office/powerpoint/2010/main" val="2234781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将这两组图案叠加在一起，从远处观察叠加得到的图像，则可以看到叠加区域似乎出现了</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10</a:t>
            </a:fld>
            <a:endParaRPr lang="zh-CN" altLang="en-US"/>
          </a:p>
        </p:txBody>
      </p:sp>
    </p:spTree>
    <p:extLst>
      <p:ext uri="{BB962C8B-B14F-4D97-AF65-F5344CB8AC3E}">
        <p14:creationId xmlns:p14="http://schemas.microsoft.com/office/powerpoint/2010/main" val="281127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指出莫尔条纹</a:t>
            </a:r>
            <a:r>
              <a:rPr lang="en-US" altLang="zh-CN" dirty="0"/>
              <a:t>】</a:t>
            </a:r>
          </a:p>
          <a:p>
            <a:r>
              <a:rPr lang="zh-CN" altLang="en-US" dirty="0"/>
              <a:t>明暗相间的周期性条纹，这就是莫尔条纹。</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11</a:t>
            </a:fld>
            <a:endParaRPr lang="zh-CN" altLang="en-US"/>
          </a:p>
        </p:txBody>
      </p:sp>
    </p:spTree>
    <p:extLst>
      <p:ext uri="{BB962C8B-B14F-4D97-AF65-F5344CB8AC3E}">
        <p14:creationId xmlns:p14="http://schemas.microsoft.com/office/powerpoint/2010/main" val="1879696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解释产生原因</a:t>
            </a:r>
            <a:r>
              <a:rPr lang="en-US" altLang="zh-CN"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莫尔条纹的本质，是在</a:t>
            </a:r>
            <a:r>
              <a:rPr lang="zh-CN" altLang="zh-CN" sz="1200" kern="1200" dirty="0">
                <a:solidFill>
                  <a:schemeClr val="tx1"/>
                </a:solidFill>
                <a:effectLst/>
                <a:latin typeface="+mn-lt"/>
                <a:ea typeface="+mn-ea"/>
                <a:cs typeface="+mn-cs"/>
              </a:rPr>
              <a:t>叠加</a:t>
            </a:r>
            <a:r>
              <a:rPr lang="zh-CN" altLang="en-US" sz="1200" kern="1200" dirty="0">
                <a:solidFill>
                  <a:schemeClr val="tx1"/>
                </a:solidFill>
                <a:effectLst/>
                <a:latin typeface="+mn-lt"/>
                <a:ea typeface="+mn-ea"/>
                <a:cs typeface="+mn-cs"/>
              </a:rPr>
              <a:t>区域的</a:t>
            </a:r>
            <a:r>
              <a:rPr lang="zh-CN" altLang="zh-CN" sz="1200" kern="1200" dirty="0">
                <a:solidFill>
                  <a:schemeClr val="tx1"/>
                </a:solidFill>
                <a:effectLst/>
                <a:latin typeface="+mn-lt"/>
                <a:ea typeface="+mn-ea"/>
                <a:cs typeface="+mn-cs"/>
              </a:rPr>
              <a:t>不同位置</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黑线占据的面积比例不同</a:t>
            </a:r>
            <a:r>
              <a:rPr lang="zh-CN" altLang="en-US" sz="1200" kern="1200" dirty="0">
                <a:solidFill>
                  <a:schemeClr val="tx1"/>
                </a:solidFill>
                <a:effectLst/>
                <a:latin typeface="+mn-lt"/>
                <a:ea typeface="+mn-ea"/>
                <a:cs typeface="+mn-cs"/>
              </a:rPr>
              <a:t>，导致的视觉上的明暗感受</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在图案</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与图案</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的黑线完全错开的地方，黑线占据的面积比例最大，在视觉上表现为暗，在图案</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和图案</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的黑线完全重叠的地方，黑线占据的面积比例最小，在视觉上表现为明。</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12</a:t>
            </a:fld>
            <a:endParaRPr lang="zh-CN" altLang="en-US"/>
          </a:p>
        </p:txBody>
      </p:sp>
    </p:spTree>
    <p:extLst>
      <p:ext uri="{BB962C8B-B14F-4D97-AF65-F5344CB8AC3E}">
        <p14:creationId xmlns:p14="http://schemas.microsoft.com/office/powerpoint/2010/main" val="1470265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zh-CN" altLang="en-US" sz="1200" b="0" i="0" u="none" strike="noStrike" kern="1200" dirty="0">
                <a:solidFill>
                  <a:schemeClr val="tx1"/>
                </a:solidFill>
                <a:effectLst/>
                <a:latin typeface="+mn-lt"/>
                <a:ea typeface="+mn-ea"/>
                <a:cs typeface="+mn-cs"/>
              </a:rPr>
              <a:t>通过简单的计算，我们可以得到莫尔条纹的间距</a:t>
            </a:r>
            <a:r>
              <a:rPr lang="en-US" altLang="zh-CN" sz="1200" b="0" i="0" u="none" strike="noStrike" kern="1200" dirty="0">
                <a:solidFill>
                  <a:schemeClr val="tx1"/>
                </a:solidFill>
                <a:effectLst/>
                <a:latin typeface="+mn-lt"/>
                <a:ea typeface="+mn-ea"/>
                <a:cs typeface="+mn-cs"/>
              </a:rPr>
              <a:t>D</a:t>
            </a:r>
            <a:r>
              <a:rPr lang="zh-CN" altLang="en-US" sz="1200" b="0" i="0" u="none" strike="noStrike" kern="1200" dirty="0">
                <a:solidFill>
                  <a:schemeClr val="tx1"/>
                </a:solidFill>
                <a:effectLst/>
                <a:latin typeface="+mn-lt"/>
                <a:ea typeface="+mn-ea"/>
                <a:cs typeface="+mn-cs"/>
              </a:rPr>
              <a:t>的公式，莫尔条纹的间距</a:t>
            </a:r>
            <a:r>
              <a:rPr lang="en-US" altLang="zh-CN" sz="1200" b="0" i="0" u="none" strike="noStrike" kern="1200" dirty="0">
                <a:solidFill>
                  <a:schemeClr val="tx1"/>
                </a:solidFill>
                <a:effectLst/>
                <a:latin typeface="+mn-lt"/>
                <a:ea typeface="+mn-ea"/>
                <a:cs typeface="+mn-cs"/>
              </a:rPr>
              <a:t>D</a:t>
            </a:r>
            <a:r>
              <a:rPr lang="zh-CN" altLang="en-US" sz="1200" b="0" i="0" u="none" strike="noStrike" kern="1200" dirty="0">
                <a:solidFill>
                  <a:schemeClr val="tx1"/>
                </a:solidFill>
                <a:effectLst/>
                <a:latin typeface="+mn-lt"/>
                <a:ea typeface="+mn-ea"/>
                <a:cs typeface="+mn-cs"/>
              </a:rPr>
              <a:t>与</a:t>
            </a:r>
            <a:r>
              <a:rPr lang="el-GR" altLang="zh-CN" sz="1200" b="0" i="0" u="none" strike="noStrike" kern="1200" dirty="0">
                <a:solidFill>
                  <a:schemeClr val="tx1"/>
                </a:solidFill>
                <a:effectLst/>
                <a:latin typeface="+mn-lt"/>
                <a:ea typeface="+mn-ea"/>
                <a:cs typeface="+mn-cs"/>
              </a:rPr>
              <a:t>δ</a:t>
            </a:r>
            <a:r>
              <a:rPr lang="en-US" altLang="zh-CN" sz="1200" b="0" i="0" u="none" strike="noStrike" kern="1200" dirty="0">
                <a:solidFill>
                  <a:schemeClr val="tx1"/>
                </a:solidFill>
                <a:effectLst/>
                <a:latin typeface="+mn-lt"/>
                <a:ea typeface="+mn-ea"/>
                <a:cs typeface="+mn-cs"/>
              </a:rPr>
              <a:t>d</a:t>
            </a:r>
            <a:r>
              <a:rPr lang="zh-CN" altLang="en-US" sz="1200" b="0" i="0" u="none" strike="noStrike" kern="1200" dirty="0">
                <a:solidFill>
                  <a:schemeClr val="tx1"/>
                </a:solidFill>
                <a:effectLst/>
                <a:latin typeface="+mn-lt"/>
                <a:ea typeface="+mn-ea"/>
                <a:cs typeface="+mn-cs"/>
              </a:rPr>
              <a:t>成反比。</a:t>
            </a:r>
            <a:endParaRPr lang="en-US" altLang="zh-CN" sz="1200" b="0" i="0" u="none" strike="noStrike" kern="1200" dirty="0">
              <a:solidFill>
                <a:schemeClr val="tx1"/>
              </a:solidFill>
              <a:effectLst/>
              <a:latin typeface="+mn-lt"/>
              <a:ea typeface="+mn-ea"/>
              <a:cs typeface="+mn-cs"/>
            </a:endParaRPr>
          </a:p>
          <a:p>
            <a:pPr rtl="0" fontAlgn="base"/>
            <a:endParaRPr lang="en-US" altLang="zh-CN" sz="1200" b="0" i="0" u="none" strike="noStrike" kern="1200" dirty="0">
              <a:solidFill>
                <a:schemeClr val="tx1"/>
              </a:solidFill>
              <a:effectLst/>
              <a:latin typeface="+mn-lt"/>
              <a:ea typeface="+mn-ea"/>
              <a:cs typeface="+mn-cs"/>
            </a:endParaRPr>
          </a:p>
          <a:p>
            <a:pPr rtl="0" fontAlgn="base"/>
            <a:r>
              <a:rPr lang="zh-CN" altLang="zh-CN" sz="1200" b="0" i="0" u="none" strike="noStrike" kern="1200" dirty="0">
                <a:solidFill>
                  <a:schemeClr val="tx1"/>
                </a:solidFill>
                <a:effectLst/>
                <a:latin typeface="+mn-lt"/>
                <a:ea typeface="+mn-ea"/>
                <a:cs typeface="+mn-cs"/>
              </a:rPr>
              <a:t>我们设莫尔条纹的间距为</a:t>
            </a:r>
            <a:r>
              <a:rPr lang="en-US" altLang="zh-CN" sz="1200" b="0" i="0" u="none" strike="noStrike" kern="1200" dirty="0">
                <a:solidFill>
                  <a:schemeClr val="tx1"/>
                </a:solidFill>
                <a:effectLst/>
                <a:latin typeface="+mn-lt"/>
                <a:ea typeface="+mn-ea"/>
                <a:cs typeface="+mn-cs"/>
              </a:rPr>
              <a:t>D</a:t>
            </a:r>
            <a:r>
              <a:rPr lang="zh-CN" altLang="zh-CN" sz="1200" b="0" i="0" u="none" strike="noStrike" kern="1200" dirty="0">
                <a:solidFill>
                  <a:schemeClr val="tx1"/>
                </a:solidFill>
                <a:effectLst/>
                <a:latin typeface="+mn-lt"/>
                <a:ea typeface="+mn-ea"/>
                <a:cs typeface="+mn-cs"/>
              </a:rPr>
              <a:t>，也就是相邻明条纹或者相邻暗条纹的间距为</a:t>
            </a:r>
            <a:r>
              <a:rPr lang="en-US" altLang="zh-CN" sz="1200" b="0" i="0" u="none" strike="noStrike" kern="1200" dirty="0">
                <a:solidFill>
                  <a:schemeClr val="tx1"/>
                </a:solidFill>
                <a:effectLst/>
                <a:latin typeface="+mn-lt"/>
                <a:ea typeface="+mn-ea"/>
                <a:cs typeface="+mn-cs"/>
              </a:rPr>
              <a:t>D</a:t>
            </a:r>
            <a:r>
              <a:rPr lang="zh-CN" altLang="zh-CN" sz="1200" b="0" i="0" u="none" strike="noStrike"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p>
          <a:p>
            <a:pPr rtl="0" fontAlgn="base"/>
            <a:r>
              <a:rPr lang="zh-CN" altLang="zh-CN" sz="1200" b="0" i="0" u="none" strike="noStrike" kern="1200" dirty="0">
                <a:solidFill>
                  <a:schemeClr val="tx1"/>
                </a:solidFill>
                <a:effectLst/>
                <a:latin typeface="+mn-lt"/>
                <a:ea typeface="+mn-ea"/>
                <a:cs typeface="+mn-cs"/>
              </a:rPr>
              <a:t>我们假设在莫尔条纹的相邻明条纹之间，也就是在</a:t>
            </a:r>
            <a:r>
              <a:rPr lang="en-US" altLang="zh-CN" sz="1200" b="0" i="0" u="none" strike="noStrike" kern="1200" dirty="0">
                <a:solidFill>
                  <a:schemeClr val="tx1"/>
                </a:solidFill>
                <a:effectLst/>
                <a:latin typeface="+mn-lt"/>
                <a:ea typeface="+mn-ea"/>
                <a:cs typeface="+mn-cs"/>
              </a:rPr>
              <a:t>D</a:t>
            </a:r>
            <a:r>
              <a:rPr lang="zh-CN" altLang="zh-CN" sz="1200" b="0" i="0" u="none" strike="noStrike" kern="1200" dirty="0">
                <a:solidFill>
                  <a:schemeClr val="tx1"/>
                </a:solidFill>
                <a:effectLst/>
                <a:latin typeface="+mn-lt"/>
                <a:ea typeface="+mn-ea"/>
                <a:cs typeface="+mn-cs"/>
              </a:rPr>
              <a:t>的距离中，有</a:t>
            </a:r>
            <a:r>
              <a:rPr lang="en-US" altLang="zh-CN" sz="1200" b="0" i="0" u="none" strike="noStrike" kern="1200" dirty="0">
                <a:solidFill>
                  <a:schemeClr val="tx1"/>
                </a:solidFill>
                <a:effectLst/>
                <a:latin typeface="+mn-lt"/>
                <a:ea typeface="+mn-ea"/>
                <a:cs typeface="+mn-cs"/>
              </a:rPr>
              <a:t>n+1</a:t>
            </a:r>
            <a:r>
              <a:rPr lang="zh-CN" altLang="zh-CN" sz="1200" b="0" i="0" u="none" strike="noStrike" kern="1200" dirty="0">
                <a:solidFill>
                  <a:schemeClr val="tx1"/>
                </a:solidFill>
                <a:effectLst/>
                <a:latin typeface="+mn-lt"/>
                <a:ea typeface="+mn-ea"/>
                <a:cs typeface="+mn-cs"/>
              </a:rPr>
              <a:t>条图案</a:t>
            </a:r>
            <a:r>
              <a:rPr lang="en-US" altLang="zh-CN" sz="1200" b="0" i="0" u="none" strike="noStrike" kern="1200" dirty="0">
                <a:solidFill>
                  <a:schemeClr val="tx1"/>
                </a:solidFill>
                <a:effectLst/>
                <a:latin typeface="+mn-lt"/>
                <a:ea typeface="+mn-ea"/>
                <a:cs typeface="+mn-cs"/>
              </a:rPr>
              <a:t>1</a:t>
            </a:r>
            <a:r>
              <a:rPr lang="zh-CN" altLang="zh-CN" sz="1200" b="0" i="0" u="none" strike="noStrike" kern="1200" dirty="0">
                <a:solidFill>
                  <a:schemeClr val="tx1"/>
                </a:solidFill>
                <a:effectLst/>
                <a:latin typeface="+mn-lt"/>
                <a:ea typeface="+mn-ea"/>
                <a:cs typeface="+mn-cs"/>
              </a:rPr>
              <a:t>中的黑线，那么对应就有</a:t>
            </a:r>
            <a:r>
              <a:rPr lang="en-US" altLang="zh-CN" sz="1200" b="0" i="0" u="none" strike="noStrike" kern="1200" dirty="0">
                <a:solidFill>
                  <a:schemeClr val="tx1"/>
                </a:solidFill>
                <a:effectLst/>
                <a:latin typeface="+mn-lt"/>
                <a:ea typeface="+mn-ea"/>
                <a:cs typeface="+mn-cs"/>
              </a:rPr>
              <a:t>n</a:t>
            </a:r>
            <a:r>
              <a:rPr lang="zh-CN" altLang="zh-CN" sz="1200" b="0" i="0" u="none" strike="noStrike" kern="1200" dirty="0">
                <a:solidFill>
                  <a:schemeClr val="tx1"/>
                </a:solidFill>
                <a:effectLst/>
                <a:latin typeface="+mn-lt"/>
                <a:ea typeface="+mn-ea"/>
                <a:cs typeface="+mn-cs"/>
              </a:rPr>
              <a:t>条图案</a:t>
            </a:r>
            <a:r>
              <a:rPr lang="en-US" altLang="zh-CN" sz="1200" b="0" i="0" u="none" strike="noStrike" kern="1200" dirty="0">
                <a:solidFill>
                  <a:schemeClr val="tx1"/>
                </a:solidFill>
                <a:effectLst/>
                <a:latin typeface="+mn-lt"/>
                <a:ea typeface="+mn-ea"/>
                <a:cs typeface="+mn-cs"/>
              </a:rPr>
              <a:t>2</a:t>
            </a:r>
            <a:r>
              <a:rPr lang="zh-CN" altLang="zh-CN" sz="1200" b="0" i="0" u="none" strike="noStrike" kern="1200" dirty="0">
                <a:solidFill>
                  <a:schemeClr val="tx1"/>
                </a:solidFill>
                <a:effectLst/>
                <a:latin typeface="+mn-lt"/>
                <a:ea typeface="+mn-ea"/>
                <a:cs typeface="+mn-cs"/>
              </a:rPr>
              <a:t>中的黑线，由此我们有式（</a:t>
            </a:r>
            <a:r>
              <a:rPr lang="en-US" altLang="zh-CN" sz="1200" b="0" i="0" u="none" strike="noStrike" kern="1200" dirty="0">
                <a:solidFill>
                  <a:schemeClr val="tx1"/>
                </a:solidFill>
                <a:effectLst/>
                <a:latin typeface="+mn-lt"/>
                <a:ea typeface="+mn-ea"/>
                <a:cs typeface="+mn-cs"/>
              </a:rPr>
              <a:t>1</a:t>
            </a:r>
            <a:r>
              <a:rPr lang="zh-CN" altLang="zh-CN" sz="1200" b="0" i="0" u="none" strike="noStrike"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求解式（</a:t>
            </a:r>
            <a:r>
              <a:rPr lang="en-US" altLang="zh-CN" dirty="0"/>
              <a:t>1</a:t>
            </a:r>
            <a:r>
              <a:rPr lang="zh-CN" altLang="en-US" dirty="0"/>
              <a:t>）我们可以得到式（</a:t>
            </a:r>
            <a:r>
              <a:rPr lang="en-US" altLang="zh-CN" dirty="0"/>
              <a:t>2</a:t>
            </a:r>
            <a:r>
              <a:rPr lang="zh-CN" altLang="en-US" dirty="0"/>
              <a:t>），它向我们阐明了莫尔条纹间距</a:t>
            </a:r>
            <a:r>
              <a:rPr lang="en-US" altLang="zh-CN" dirty="0"/>
              <a:t>D</a:t>
            </a:r>
            <a:r>
              <a:rPr lang="zh-CN" altLang="en-US" dirty="0"/>
              <a:t>与原始图案</a:t>
            </a:r>
            <a:r>
              <a:rPr lang="en-US" altLang="zh-CN" dirty="0"/>
              <a:t>1</a:t>
            </a:r>
            <a:r>
              <a:rPr lang="zh-CN" altLang="en-US" dirty="0"/>
              <a:t>的间距</a:t>
            </a:r>
            <a:r>
              <a:rPr lang="en-US" altLang="zh-CN" dirty="0"/>
              <a:t>d</a:t>
            </a:r>
            <a:r>
              <a:rPr lang="zh-CN" altLang="en-US" dirty="0"/>
              <a:t>以及原始图案</a:t>
            </a:r>
            <a:r>
              <a:rPr lang="en-US" altLang="zh-CN" dirty="0"/>
              <a:t>1</a:t>
            </a:r>
            <a:r>
              <a:rPr lang="zh-CN" altLang="en-US" dirty="0"/>
              <a:t>和</a:t>
            </a:r>
            <a:r>
              <a:rPr lang="en-US" altLang="zh-CN" dirty="0"/>
              <a:t>2</a:t>
            </a:r>
            <a:r>
              <a:rPr lang="zh-CN" altLang="en-US" dirty="0"/>
              <a:t>间距之差</a:t>
            </a:r>
            <a:r>
              <a:rPr lang="el-GR" altLang="zh-CN" dirty="0"/>
              <a:t>δ</a:t>
            </a:r>
            <a:r>
              <a:rPr lang="en-US" altLang="zh-CN" dirty="0"/>
              <a:t>d</a:t>
            </a:r>
            <a:r>
              <a:rPr lang="zh-CN" altLang="en-US" dirty="0"/>
              <a:t>之间的关系：在原始图案间距</a:t>
            </a:r>
            <a:r>
              <a:rPr lang="en-US" altLang="zh-CN" dirty="0"/>
              <a:t>d</a:t>
            </a:r>
            <a:r>
              <a:rPr lang="zh-CN" altLang="en-US" dirty="0"/>
              <a:t>一定的情况下，莫尔条纹间距</a:t>
            </a:r>
            <a:r>
              <a:rPr lang="en-US" altLang="zh-CN" dirty="0"/>
              <a:t>D</a:t>
            </a:r>
            <a:r>
              <a:rPr lang="zh-CN" altLang="en-US" dirty="0"/>
              <a:t>与两组原始图案间距之差</a:t>
            </a:r>
            <a:r>
              <a:rPr lang="el-GR" altLang="zh-CN" dirty="0"/>
              <a:t>δ</a:t>
            </a:r>
            <a:r>
              <a:rPr lang="en-US" altLang="zh-CN" dirty="0"/>
              <a:t>d</a:t>
            </a:r>
            <a:r>
              <a:rPr lang="zh-CN" altLang="en-US" dirty="0"/>
              <a:t>成反比，两组原始图案间距之差</a:t>
            </a:r>
            <a:r>
              <a:rPr lang="el-GR" altLang="zh-CN" dirty="0"/>
              <a:t>δ</a:t>
            </a:r>
            <a:r>
              <a:rPr lang="en-US" altLang="zh-CN" dirty="0"/>
              <a:t>d</a:t>
            </a:r>
            <a:r>
              <a:rPr lang="zh-CN" altLang="en-US" dirty="0"/>
              <a:t>越小，莫尔条纹间距</a:t>
            </a:r>
            <a:r>
              <a:rPr lang="en-US" altLang="zh-CN" dirty="0"/>
              <a:t>D</a:t>
            </a:r>
            <a:r>
              <a:rPr lang="zh-CN" altLang="en-US" dirty="0"/>
              <a:t>越大。</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13</a:t>
            </a:fld>
            <a:endParaRPr lang="zh-CN" altLang="en-US"/>
          </a:p>
        </p:txBody>
      </p:sp>
    </p:spTree>
    <p:extLst>
      <p:ext uri="{BB962C8B-B14F-4D97-AF65-F5344CB8AC3E}">
        <p14:creationId xmlns:p14="http://schemas.microsoft.com/office/powerpoint/2010/main" val="406934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基于</a:t>
            </a:r>
            <a:r>
              <a:rPr lang="zh-CN" altLang="en-US" sz="1200" kern="1200" dirty="0">
                <a:solidFill>
                  <a:schemeClr val="tx1"/>
                </a:solidFill>
                <a:effectLst/>
                <a:latin typeface="+mn-lt"/>
                <a:ea typeface="+mn-ea"/>
                <a:cs typeface="+mn-cs"/>
              </a:rPr>
              <a:t>莫尔条纹的原理</a:t>
            </a:r>
            <a:r>
              <a:rPr lang="zh-CN" altLang="zh-CN" sz="1200" kern="1200" dirty="0">
                <a:solidFill>
                  <a:schemeClr val="tx1"/>
                </a:solidFill>
                <a:effectLst/>
                <a:latin typeface="+mn-lt"/>
                <a:ea typeface="+mn-ea"/>
                <a:cs typeface="+mn-cs"/>
              </a:rPr>
              <a:t>，我们来讨论我们的</a:t>
            </a:r>
            <a:r>
              <a:rPr lang="zh-CN" altLang="en-US" sz="1200" kern="1200" dirty="0">
                <a:solidFill>
                  <a:schemeClr val="tx1"/>
                </a:solidFill>
                <a:effectLst/>
                <a:latin typeface="+mn-lt"/>
                <a:ea typeface="+mn-ea"/>
                <a:cs typeface="+mn-cs"/>
              </a:rPr>
              <a:t>测量织物编织密度</a:t>
            </a:r>
            <a:r>
              <a:rPr lang="zh-CN" altLang="zh-CN" sz="1200" kern="1200" dirty="0">
                <a:solidFill>
                  <a:schemeClr val="tx1"/>
                </a:solidFill>
                <a:effectLst/>
                <a:latin typeface="+mn-lt"/>
                <a:ea typeface="+mn-ea"/>
                <a:cs typeface="+mn-cs"/>
              </a:rPr>
              <a:t>的方案。</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14</a:t>
            </a:fld>
            <a:endParaRPr lang="zh-CN" altLang="en-US"/>
          </a:p>
        </p:txBody>
      </p:sp>
    </p:spTree>
    <p:extLst>
      <p:ext uri="{BB962C8B-B14F-4D97-AF65-F5344CB8AC3E}">
        <p14:creationId xmlns:p14="http://schemas.microsoft.com/office/powerpoint/2010/main" val="157728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实际上市场已经存在一种利用莫尔条纹的原理测量织物的编织密度覆盖物，叫做织物密度镜。</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先研究了它的工作原理</a:t>
            </a:r>
            <a:r>
              <a:rPr lang="zh-CN" altLang="zh-CN" sz="1200" kern="1200" dirty="0">
                <a:solidFill>
                  <a:schemeClr val="tx1"/>
                </a:solidFill>
                <a:effectLst/>
                <a:latin typeface="+mn-lt"/>
                <a:ea typeface="+mn-ea"/>
                <a:cs typeface="+mn-cs"/>
              </a:rPr>
              <a:t>，然后</a:t>
            </a:r>
            <a:r>
              <a:rPr lang="zh-CN" altLang="en-US" sz="1200" kern="1200" dirty="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在</a:t>
            </a:r>
            <a:r>
              <a:rPr lang="zh-CN" altLang="en-US" sz="1200" kern="1200" dirty="0">
                <a:solidFill>
                  <a:schemeClr val="tx1"/>
                </a:solidFill>
                <a:effectLst/>
                <a:latin typeface="+mn-lt"/>
                <a:ea typeface="+mn-ea"/>
                <a:cs typeface="+mn-cs"/>
              </a:rPr>
              <a:t>它的</a:t>
            </a:r>
            <a:r>
              <a:rPr lang="zh-CN" altLang="zh-CN" sz="1200" kern="1200" dirty="0">
                <a:solidFill>
                  <a:schemeClr val="tx1"/>
                </a:solidFill>
                <a:effectLst/>
                <a:latin typeface="+mn-lt"/>
                <a:ea typeface="+mn-ea"/>
                <a:cs typeface="+mn-cs"/>
              </a:rPr>
              <a:t>基础上进行</a:t>
            </a:r>
            <a:r>
              <a:rPr lang="zh-CN" altLang="en-US" sz="1200" kern="1200" dirty="0">
                <a:solidFill>
                  <a:schemeClr val="tx1"/>
                </a:solidFill>
                <a:effectLst/>
                <a:latin typeface="+mn-lt"/>
                <a:ea typeface="+mn-ea"/>
                <a:cs typeface="+mn-cs"/>
              </a:rPr>
              <a:t>了</a:t>
            </a:r>
            <a:r>
              <a:rPr lang="zh-CN" altLang="zh-CN" sz="1200" kern="1200" dirty="0">
                <a:solidFill>
                  <a:schemeClr val="tx1"/>
                </a:solidFill>
                <a:effectLst/>
                <a:latin typeface="+mn-lt"/>
                <a:ea typeface="+mn-ea"/>
                <a:cs typeface="+mn-cs"/>
              </a:rPr>
              <a:t>进一步的设计改造。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这种织物密度镜</a:t>
            </a:r>
            <a:r>
              <a:rPr lang="zh-CN" altLang="zh-CN" sz="1200" kern="1200" dirty="0">
                <a:solidFill>
                  <a:schemeClr val="tx1"/>
                </a:solidFill>
                <a:effectLst/>
                <a:latin typeface="+mn-lt"/>
                <a:ea typeface="+mn-ea"/>
                <a:cs typeface="+mn-cs"/>
              </a:rPr>
              <a:t>说白了就是一块</a:t>
            </a:r>
            <a:r>
              <a:rPr lang="zh-CN" altLang="en-US" sz="1200" kern="1200" dirty="0">
                <a:solidFill>
                  <a:schemeClr val="tx1"/>
                </a:solidFill>
                <a:effectLst/>
                <a:latin typeface="+mn-lt"/>
                <a:ea typeface="+mn-ea"/>
                <a:cs typeface="+mn-cs"/>
              </a:rPr>
              <a:t>透明玻璃，上面</a:t>
            </a:r>
            <a:r>
              <a:rPr lang="zh-CN" altLang="zh-CN" sz="1200" kern="1200" dirty="0">
                <a:solidFill>
                  <a:schemeClr val="tx1"/>
                </a:solidFill>
                <a:effectLst/>
                <a:latin typeface="+mn-lt"/>
                <a:ea typeface="+mn-ea"/>
                <a:cs typeface="+mn-cs"/>
              </a:rPr>
              <a:t>画有不同斜率的</a:t>
            </a:r>
            <a:r>
              <a:rPr lang="zh-CN" altLang="en-US" sz="1200" kern="1200" dirty="0">
                <a:solidFill>
                  <a:schemeClr val="tx1"/>
                </a:solidFill>
                <a:effectLst/>
                <a:latin typeface="+mn-lt"/>
                <a:ea typeface="+mn-ea"/>
                <a:cs typeface="+mn-cs"/>
              </a:rPr>
              <a:t>不相交线段，因此我们称之为斜线形的织物密度镜。</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8A06296-B98D-4592-8678-4ED247891120}" type="slidenum">
              <a:rPr lang="zh-CN" altLang="en-US" smtClean="0"/>
              <a:t>15</a:t>
            </a:fld>
            <a:endParaRPr lang="zh-CN" altLang="en-US"/>
          </a:p>
        </p:txBody>
      </p:sp>
    </p:spTree>
    <p:extLst>
      <p:ext uri="{BB962C8B-B14F-4D97-AF65-F5344CB8AC3E}">
        <p14:creationId xmlns:p14="http://schemas.microsoft.com/office/powerpoint/2010/main" val="1979985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如果</a:t>
            </a:r>
            <a:r>
              <a:rPr lang="zh-CN" altLang="zh-CN" sz="1200" kern="1200" dirty="0">
                <a:solidFill>
                  <a:schemeClr val="tx1"/>
                </a:solidFill>
                <a:effectLst/>
                <a:latin typeface="+mn-lt"/>
                <a:ea typeface="+mn-ea"/>
                <a:cs typeface="+mn-cs"/>
              </a:rPr>
              <a:t>将这种</a:t>
            </a:r>
            <a:r>
              <a:rPr lang="zh-CN" altLang="en-US" sz="1200" kern="1200" dirty="0">
                <a:solidFill>
                  <a:schemeClr val="tx1"/>
                </a:solidFill>
                <a:effectLst/>
                <a:latin typeface="+mn-lt"/>
                <a:ea typeface="+mn-ea"/>
                <a:cs typeface="+mn-cs"/>
              </a:rPr>
              <a:t>覆盖物</a:t>
            </a:r>
            <a:r>
              <a:rPr lang="zh-CN" altLang="zh-CN" sz="1200" kern="1200" dirty="0">
                <a:solidFill>
                  <a:schemeClr val="tx1"/>
                </a:solidFill>
                <a:effectLst/>
                <a:latin typeface="+mn-lt"/>
                <a:ea typeface="+mn-ea"/>
                <a:cs typeface="+mn-cs"/>
              </a:rPr>
              <a:t>覆盖在织物上就会看到</a:t>
            </a:r>
            <a:r>
              <a:rPr lang="zh-CN" altLang="en-US" sz="1200" kern="1200" dirty="0">
                <a:solidFill>
                  <a:schemeClr val="tx1"/>
                </a:solidFill>
                <a:effectLst/>
                <a:latin typeface="+mn-lt"/>
                <a:ea typeface="+mn-ea"/>
                <a:cs typeface="+mn-cs"/>
              </a:rPr>
              <a:t>两者的纹理相</a:t>
            </a:r>
            <a:r>
              <a:rPr lang="zh-CN" altLang="zh-CN" sz="1200" kern="1200" dirty="0">
                <a:solidFill>
                  <a:schemeClr val="tx1"/>
                </a:solidFill>
                <a:effectLst/>
                <a:latin typeface="+mn-lt"/>
                <a:ea typeface="+mn-ea"/>
                <a:cs typeface="+mn-cs"/>
              </a:rPr>
              <a:t>相叠加</a:t>
            </a:r>
            <a:r>
              <a:rPr lang="zh-CN" altLang="en-US" sz="1200" kern="1200" dirty="0">
                <a:solidFill>
                  <a:schemeClr val="tx1"/>
                </a:solidFill>
                <a:effectLst/>
                <a:latin typeface="+mn-lt"/>
                <a:ea typeface="+mn-ea"/>
                <a:cs typeface="+mn-cs"/>
              </a:rPr>
              <a:t>而</a:t>
            </a:r>
            <a:r>
              <a:rPr lang="zh-CN" altLang="zh-CN" sz="1200" kern="1200" dirty="0">
                <a:solidFill>
                  <a:schemeClr val="tx1"/>
                </a:solidFill>
                <a:effectLst/>
                <a:latin typeface="+mn-lt"/>
                <a:ea typeface="+mn-ea"/>
                <a:cs typeface="+mn-cs"/>
              </a:rPr>
              <a:t>产生了</a:t>
            </a:r>
            <a:r>
              <a:rPr lang="zh-CN" altLang="en-US" sz="1200" kern="1200" dirty="0">
                <a:solidFill>
                  <a:schemeClr val="tx1"/>
                </a:solidFill>
                <a:effectLst/>
                <a:latin typeface="+mn-lt"/>
                <a:ea typeface="+mn-ea"/>
                <a:cs typeface="+mn-cs"/>
              </a:rPr>
              <a:t>如图所示的双曲线状</a:t>
            </a:r>
            <a:r>
              <a:rPr lang="zh-CN" altLang="zh-CN" sz="1200" kern="1200" dirty="0">
                <a:solidFill>
                  <a:schemeClr val="tx1"/>
                </a:solidFill>
                <a:effectLst/>
                <a:latin typeface="+mn-lt"/>
                <a:ea typeface="+mn-ea"/>
                <a:cs typeface="+mn-cs"/>
              </a:rPr>
              <a:t>的莫尔条纹，</a:t>
            </a:r>
            <a:r>
              <a:rPr lang="zh-CN" altLang="en-US" sz="1200" kern="1200" dirty="0">
                <a:solidFill>
                  <a:schemeClr val="tx1"/>
                </a:solidFill>
                <a:effectLst/>
                <a:latin typeface="+mn-lt"/>
                <a:ea typeface="+mn-ea"/>
                <a:cs typeface="+mn-cs"/>
              </a:rPr>
              <a:t>它的</a:t>
            </a:r>
            <a:r>
              <a:rPr lang="zh-CN" altLang="zh-CN" sz="1200" kern="1200" dirty="0">
                <a:solidFill>
                  <a:schemeClr val="tx1"/>
                </a:solidFill>
                <a:effectLst/>
                <a:latin typeface="+mn-lt"/>
                <a:ea typeface="+mn-ea"/>
                <a:cs typeface="+mn-cs"/>
              </a:rPr>
              <a:t>顶点对应的刻度就是织物的编织密度。</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为什么是这样呢？我们可以借用刚才的最简单模型来解释它。</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8A06296-B98D-4592-8678-4ED247891120}" type="slidenum">
              <a:rPr lang="zh-CN" altLang="en-US" smtClean="0"/>
              <a:t>16</a:t>
            </a:fld>
            <a:endParaRPr lang="zh-CN" altLang="en-US"/>
          </a:p>
        </p:txBody>
      </p:sp>
    </p:spTree>
    <p:extLst>
      <p:ext uri="{BB962C8B-B14F-4D97-AF65-F5344CB8AC3E}">
        <p14:creationId xmlns:p14="http://schemas.microsoft.com/office/powerpoint/2010/main" val="3822598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我们把编织</a:t>
            </a:r>
            <a:r>
              <a:rPr lang="zh-CN" altLang="zh-CN" sz="1200" kern="1200" dirty="0">
                <a:solidFill>
                  <a:schemeClr val="tx1"/>
                </a:solidFill>
                <a:effectLst/>
                <a:latin typeface="+mn-lt"/>
                <a:ea typeface="+mn-ea"/>
                <a:cs typeface="+mn-cs"/>
              </a:rPr>
              <a:t>成</a:t>
            </a:r>
            <a:r>
              <a:rPr lang="zh-CN" altLang="en-US" sz="1200" kern="1200" dirty="0">
                <a:solidFill>
                  <a:schemeClr val="tx1"/>
                </a:solidFill>
                <a:effectLst/>
                <a:latin typeface="+mn-lt"/>
                <a:ea typeface="+mn-ea"/>
                <a:cs typeface="+mn-cs"/>
              </a:rPr>
              <a:t>为</a:t>
            </a:r>
            <a:r>
              <a:rPr lang="zh-CN" altLang="zh-CN" sz="1200" kern="1200" dirty="0">
                <a:solidFill>
                  <a:schemeClr val="tx1"/>
                </a:solidFill>
                <a:effectLst/>
                <a:latin typeface="+mn-lt"/>
                <a:ea typeface="+mn-ea"/>
                <a:cs typeface="+mn-cs"/>
              </a:rPr>
              <a:t>织物的线抽象为一组等间距的平行</a:t>
            </a:r>
            <a:r>
              <a:rPr lang="zh-CN" altLang="en-US" sz="1200" kern="1200" dirty="0">
                <a:solidFill>
                  <a:schemeClr val="tx1"/>
                </a:solidFill>
                <a:effectLst/>
                <a:latin typeface="+mn-lt"/>
                <a:ea typeface="+mn-ea"/>
                <a:cs typeface="+mn-cs"/>
              </a:rPr>
              <a:t>黑</a:t>
            </a:r>
            <a:r>
              <a:rPr lang="zh-CN" altLang="zh-CN" sz="1200" kern="1200" dirty="0">
                <a:solidFill>
                  <a:schemeClr val="tx1"/>
                </a:solidFill>
                <a:effectLst/>
                <a:latin typeface="+mn-lt"/>
                <a:ea typeface="+mn-ea"/>
                <a:cs typeface="+mn-cs"/>
              </a:rPr>
              <a:t>线，称为纺线</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8A06296-B98D-4592-8678-4ED247891120}" type="slidenum">
              <a:rPr lang="zh-CN" altLang="en-US" smtClean="0"/>
              <a:t>17</a:t>
            </a:fld>
            <a:endParaRPr lang="zh-CN" altLang="en-US"/>
          </a:p>
        </p:txBody>
      </p:sp>
    </p:spTree>
    <p:extLst>
      <p:ext uri="{BB962C8B-B14F-4D97-AF65-F5344CB8AC3E}">
        <p14:creationId xmlns:p14="http://schemas.microsoft.com/office/powerpoint/2010/main" val="328381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而织物密度镜上的条纹</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刚才已经说过，是一系列斜率不同的</a:t>
            </a:r>
            <a:r>
              <a:rPr lang="zh-CN" altLang="en-US" sz="1200" kern="1200" dirty="0">
                <a:solidFill>
                  <a:schemeClr val="tx1"/>
                </a:solidFill>
                <a:effectLst/>
                <a:latin typeface="+mn-lt"/>
                <a:ea typeface="+mn-ea"/>
                <a:cs typeface="+mn-cs"/>
              </a:rPr>
              <a:t>不相交线段</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我们用红线表示，</a:t>
            </a:r>
            <a:r>
              <a:rPr lang="zh-CN" altLang="zh-CN" sz="1200" kern="1200" dirty="0">
                <a:solidFill>
                  <a:schemeClr val="tx1"/>
                </a:solidFill>
                <a:effectLst/>
                <a:latin typeface="+mn-lt"/>
                <a:ea typeface="+mn-ea"/>
                <a:cs typeface="+mn-cs"/>
              </a:rPr>
              <a:t>称为刻线</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8A06296-B98D-4592-8678-4ED247891120}" type="slidenum">
              <a:rPr lang="zh-CN" altLang="en-US" smtClean="0"/>
              <a:t>18</a:t>
            </a:fld>
            <a:endParaRPr lang="zh-CN" altLang="en-US"/>
          </a:p>
        </p:txBody>
      </p:sp>
    </p:spTree>
    <p:extLst>
      <p:ext uri="{BB962C8B-B14F-4D97-AF65-F5344CB8AC3E}">
        <p14:creationId xmlns:p14="http://schemas.microsoft.com/office/powerpoint/2010/main" val="383561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莫尔条纹就是这两组图案叠加而成的</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8A06296-B98D-4592-8678-4ED247891120}" type="slidenum">
              <a:rPr lang="zh-CN" altLang="en-US" smtClean="0"/>
              <a:t>19</a:t>
            </a:fld>
            <a:endParaRPr lang="zh-CN" altLang="en-US"/>
          </a:p>
        </p:txBody>
      </p:sp>
    </p:spTree>
    <p:extLst>
      <p:ext uri="{BB962C8B-B14F-4D97-AF65-F5344CB8AC3E}">
        <p14:creationId xmlns:p14="http://schemas.microsoft.com/office/powerpoint/2010/main" val="2584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这是本次报告的纲要。我们从最莫尔条纹最基本的原理出发，对测量织物编织密度的方式进行迭代，然后再将这一方法推广到更为复杂的织物上。</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a:t>
            </a:fld>
            <a:endParaRPr lang="zh-CN" altLang="en-US"/>
          </a:p>
        </p:txBody>
      </p:sp>
    </p:spTree>
    <p:extLst>
      <p:ext uri="{BB962C8B-B14F-4D97-AF65-F5344CB8AC3E}">
        <p14:creationId xmlns:p14="http://schemas.microsoft.com/office/powerpoint/2010/main" val="1550837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我们将两组图案叠加区域从左至右分化成一条条细长的矩形，</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20</a:t>
            </a:fld>
            <a:endParaRPr lang="zh-CN" altLang="en-US"/>
          </a:p>
        </p:txBody>
      </p:sp>
    </p:spTree>
    <p:extLst>
      <p:ext uri="{BB962C8B-B14F-4D97-AF65-F5344CB8AC3E}">
        <p14:creationId xmlns:p14="http://schemas.microsoft.com/office/powerpoint/2010/main" val="4029351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观察其中每个小矩形</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我们会发现，</a:t>
            </a:r>
            <a:r>
              <a:rPr lang="zh-CN" altLang="zh-CN" sz="1200" kern="1200" dirty="0">
                <a:solidFill>
                  <a:schemeClr val="tx1"/>
                </a:solidFill>
                <a:effectLst/>
                <a:latin typeface="+mn-lt"/>
                <a:ea typeface="+mn-ea"/>
                <a:cs typeface="+mn-cs"/>
              </a:rPr>
              <a:t>每个小矩形</a:t>
            </a:r>
            <a:r>
              <a:rPr lang="zh-CN" altLang="en-US" sz="1200" kern="1200" dirty="0">
                <a:solidFill>
                  <a:schemeClr val="tx1"/>
                </a:solidFill>
                <a:effectLst/>
                <a:latin typeface="+mn-lt"/>
                <a:ea typeface="+mn-ea"/>
                <a:cs typeface="+mn-cs"/>
              </a:rPr>
              <a:t>中</a:t>
            </a:r>
            <a:r>
              <a:rPr lang="zh-CN" altLang="zh-CN" sz="1200" kern="1200" dirty="0">
                <a:solidFill>
                  <a:schemeClr val="tx1"/>
                </a:solidFill>
                <a:effectLst/>
                <a:latin typeface="+mn-lt"/>
                <a:ea typeface="+mn-ea"/>
                <a:cs typeface="+mn-cs"/>
              </a:rPr>
              <a:t>的</a:t>
            </a:r>
            <a:r>
              <a:rPr lang="zh-CN" altLang="en-US" sz="1200" kern="1200" dirty="0">
                <a:solidFill>
                  <a:schemeClr val="tx1"/>
                </a:solidFill>
                <a:effectLst/>
                <a:latin typeface="+mn-lt"/>
                <a:ea typeface="+mn-ea"/>
                <a:cs typeface="+mn-cs"/>
              </a:rPr>
              <a:t>图案，</a:t>
            </a:r>
            <a:r>
              <a:rPr lang="zh-CN" altLang="zh-CN" sz="1200" kern="1200" dirty="0">
                <a:solidFill>
                  <a:schemeClr val="tx1"/>
                </a:solidFill>
                <a:effectLst/>
                <a:latin typeface="+mn-lt"/>
                <a:ea typeface="+mn-ea"/>
                <a:cs typeface="+mn-cs"/>
              </a:rPr>
              <a:t>都</a:t>
            </a:r>
            <a:r>
              <a:rPr lang="zh-CN" altLang="en-US" sz="1200" kern="1200" dirty="0">
                <a:solidFill>
                  <a:schemeClr val="tx1"/>
                </a:solidFill>
                <a:effectLst/>
                <a:latin typeface="+mn-lt"/>
                <a:ea typeface="+mn-ea"/>
                <a:cs typeface="+mn-cs"/>
              </a:rPr>
              <a:t>可以看成是</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21</a:t>
            </a:fld>
            <a:endParaRPr lang="zh-CN" altLang="en-US"/>
          </a:p>
        </p:txBody>
      </p:sp>
    </p:spTree>
    <p:extLst>
      <p:ext uri="{BB962C8B-B14F-4D97-AF65-F5344CB8AC3E}">
        <p14:creationId xmlns:p14="http://schemas.microsoft.com/office/powerpoint/2010/main" val="1688322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都</a:t>
            </a:r>
            <a:r>
              <a:rPr lang="zh-CN" altLang="en-US" sz="1200" kern="1200" dirty="0">
                <a:solidFill>
                  <a:schemeClr val="tx1"/>
                </a:solidFill>
                <a:effectLst/>
                <a:latin typeface="+mn-lt"/>
                <a:ea typeface="+mn-ea"/>
                <a:cs typeface="+mn-cs"/>
              </a:rPr>
              <a:t>可以看成是由</a:t>
            </a:r>
            <a:r>
              <a:rPr lang="zh-CN" altLang="zh-CN" sz="1200" kern="1200" dirty="0">
                <a:solidFill>
                  <a:schemeClr val="tx1"/>
                </a:solidFill>
                <a:effectLst/>
                <a:latin typeface="+mn-lt"/>
                <a:ea typeface="+mn-ea"/>
                <a:cs typeface="+mn-cs"/>
              </a:rPr>
              <a:t>两组等间距</a:t>
            </a:r>
            <a:r>
              <a:rPr lang="zh-CN" altLang="zh-CN" sz="1200" kern="1200">
                <a:solidFill>
                  <a:schemeClr val="tx1"/>
                </a:solidFill>
                <a:effectLst/>
                <a:latin typeface="+mn-lt"/>
                <a:ea typeface="+mn-ea"/>
                <a:cs typeface="+mn-cs"/>
              </a:rPr>
              <a:t>平行</a:t>
            </a:r>
            <a:r>
              <a:rPr lang="zh-CN" altLang="en-US" sz="1200" kern="1200">
                <a:solidFill>
                  <a:schemeClr val="tx1"/>
                </a:solidFill>
                <a:effectLst/>
                <a:latin typeface="+mn-lt"/>
                <a:ea typeface="+mn-ea"/>
                <a:cs typeface="+mn-cs"/>
              </a:rPr>
              <a:t>线叠加得到的</a:t>
            </a:r>
            <a:r>
              <a:rPr lang="zh-CN" altLang="en-US" sz="1200" kern="1200" dirty="0">
                <a:solidFill>
                  <a:schemeClr val="tx1"/>
                </a:solidFill>
                <a:effectLst/>
                <a:latin typeface="+mn-lt"/>
                <a:ea typeface="+mn-ea"/>
                <a:cs typeface="+mn-cs"/>
              </a:rPr>
              <a:t>，也就是说，每个小矩形中都是刚才已经说过的最简单模型</a:t>
            </a:r>
            <a:r>
              <a:rPr lang="zh-CN" altLang="zh-CN" sz="1200" kern="1200" dirty="0">
                <a:solidFill>
                  <a:schemeClr val="tx1"/>
                </a:solidFill>
                <a:effectLst/>
                <a:latin typeface="+mn-lt"/>
                <a:ea typeface="+mn-ea"/>
                <a:cs typeface="+mn-cs"/>
              </a:rPr>
              <a:t>。</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22</a:t>
            </a:fld>
            <a:endParaRPr lang="zh-CN" altLang="en-US"/>
          </a:p>
        </p:txBody>
      </p:sp>
    </p:spTree>
    <p:extLst>
      <p:ext uri="{BB962C8B-B14F-4D97-AF65-F5344CB8AC3E}">
        <p14:creationId xmlns:p14="http://schemas.microsoft.com/office/powerpoint/2010/main" val="216001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其中纺线的间距不变，</a:t>
            </a:r>
            <a:r>
              <a:rPr lang="zh-CN" altLang="zh-CN" sz="1200" kern="1200" dirty="0">
                <a:solidFill>
                  <a:schemeClr val="tx1"/>
                </a:solidFill>
                <a:effectLst/>
                <a:latin typeface="+mn-lt"/>
                <a:ea typeface="+mn-ea"/>
                <a:cs typeface="+mn-cs"/>
              </a:rPr>
              <a:t>而刻线</a:t>
            </a:r>
            <a:r>
              <a:rPr lang="zh-CN" altLang="en-US" sz="1200" kern="1200" dirty="0">
                <a:solidFill>
                  <a:schemeClr val="tx1"/>
                </a:solidFill>
                <a:effectLst/>
                <a:latin typeface="+mn-lt"/>
                <a:ea typeface="+mn-ea"/>
                <a:cs typeface="+mn-cs"/>
              </a:rPr>
              <a:t>对应的平行线</a:t>
            </a:r>
            <a:r>
              <a:rPr lang="zh-CN" altLang="zh-CN" sz="1200" kern="1200" dirty="0">
                <a:solidFill>
                  <a:schemeClr val="tx1"/>
                </a:solidFill>
                <a:effectLst/>
                <a:latin typeface="+mn-lt"/>
                <a:ea typeface="+mn-ea"/>
                <a:cs typeface="+mn-cs"/>
              </a:rPr>
              <a:t>的间距是由左向右逐渐递减的，叠加产生的莫尔条纹的间距由左向右变化</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8A06296-B98D-4592-8678-4ED247891120}" type="slidenum">
              <a:rPr lang="zh-CN" altLang="en-US" smtClean="0"/>
              <a:t>23</a:t>
            </a:fld>
            <a:endParaRPr lang="zh-CN" altLang="en-US"/>
          </a:p>
        </p:txBody>
      </p:sp>
    </p:spTree>
    <p:extLst>
      <p:ext uri="{BB962C8B-B14F-4D97-AF65-F5344CB8AC3E}">
        <p14:creationId xmlns:p14="http://schemas.microsoft.com/office/powerpoint/2010/main" val="349475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前面已经说过，莫尔条纹的明条纹所在处，就是线条所占面积比例最小的地方，因此莫尔条纹的明条纹是由纺线与刻线的一系列交点连成的，因此莫尔条纹的数学本质就是纺线与刻线相交的交点连成的曲线，所以我们通过</a:t>
            </a:r>
            <a:r>
              <a:rPr lang="zh-CN" altLang="zh-CN" sz="1200" kern="1200" dirty="0">
                <a:solidFill>
                  <a:schemeClr val="tx1"/>
                </a:solidFill>
                <a:effectLst/>
                <a:latin typeface="+mn-lt"/>
                <a:ea typeface="+mn-ea"/>
                <a:cs typeface="+mn-cs"/>
              </a:rPr>
              <a:t>联立刻线与纺线的方程，</a:t>
            </a:r>
            <a:r>
              <a:rPr lang="zh-CN" altLang="en-US" sz="1200" kern="1200" dirty="0">
                <a:solidFill>
                  <a:schemeClr val="tx1"/>
                </a:solidFill>
                <a:effectLst/>
                <a:latin typeface="+mn-lt"/>
                <a:ea typeface="+mn-ea"/>
                <a:cs typeface="+mn-cs"/>
              </a:rPr>
              <a:t>可以</a:t>
            </a:r>
            <a:r>
              <a:rPr lang="zh-CN" altLang="zh-CN" sz="1200" kern="1200" dirty="0">
                <a:solidFill>
                  <a:schemeClr val="tx1"/>
                </a:solidFill>
                <a:effectLst/>
                <a:latin typeface="+mn-lt"/>
                <a:ea typeface="+mn-ea"/>
                <a:cs typeface="+mn-cs"/>
              </a:rPr>
              <a:t>得到莫尔条纹的曲线方程以及中心竖条纹的位置，依据这一公式可</a:t>
            </a:r>
            <a:r>
              <a:rPr lang="zh-CN" altLang="en-US" sz="1200" kern="1200" dirty="0">
                <a:solidFill>
                  <a:schemeClr val="tx1"/>
                </a:solidFill>
                <a:effectLst/>
                <a:latin typeface="+mn-lt"/>
                <a:ea typeface="+mn-ea"/>
                <a:cs typeface="+mn-cs"/>
              </a:rPr>
              <a:t>以进行覆盖物</a:t>
            </a:r>
            <a:r>
              <a:rPr lang="zh-CN" altLang="zh-CN" sz="1200" kern="1200" dirty="0">
                <a:solidFill>
                  <a:schemeClr val="tx1"/>
                </a:solidFill>
                <a:effectLst/>
                <a:latin typeface="+mn-lt"/>
                <a:ea typeface="+mn-ea"/>
                <a:cs typeface="+mn-cs"/>
              </a:rPr>
              <a:t>的刻度</a:t>
            </a:r>
            <a:r>
              <a:rPr lang="zh-CN" altLang="en-US" sz="1200" kern="1200" dirty="0">
                <a:solidFill>
                  <a:schemeClr val="tx1"/>
                </a:solidFill>
                <a:effectLst/>
                <a:latin typeface="+mn-lt"/>
                <a:ea typeface="+mn-ea"/>
                <a:cs typeface="+mn-cs"/>
              </a:rPr>
              <a:t>标注</a:t>
            </a:r>
            <a:r>
              <a:rPr lang="zh-CN" altLang="zh-CN" sz="1200" kern="1200" dirty="0">
                <a:solidFill>
                  <a:schemeClr val="tx1"/>
                </a:solidFill>
                <a:effectLst/>
                <a:latin typeface="+mn-lt"/>
                <a:ea typeface="+mn-ea"/>
                <a:cs typeface="+mn-cs"/>
              </a:rPr>
              <a:t>和读数。</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24</a:t>
            </a:fld>
            <a:endParaRPr lang="zh-CN" altLang="en-US"/>
          </a:p>
        </p:txBody>
      </p:sp>
    </p:spTree>
    <p:extLst>
      <p:ext uri="{BB962C8B-B14F-4D97-AF65-F5344CB8AC3E}">
        <p14:creationId xmlns:p14="http://schemas.microsoft.com/office/powerpoint/2010/main" val="3701640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通过</a:t>
            </a:r>
            <a:r>
              <a:rPr lang="zh-CN" altLang="zh-CN" sz="1200" kern="1200" dirty="0">
                <a:solidFill>
                  <a:schemeClr val="tx1"/>
                </a:solidFill>
                <a:effectLst/>
                <a:latin typeface="+mn-lt"/>
                <a:ea typeface="+mn-ea"/>
                <a:cs typeface="+mn-cs"/>
              </a:rPr>
              <a:t>联立刻线与纺线的方程，得到莫尔条纹的曲线方程以及中心竖条纹的位置，依据这一公式可</a:t>
            </a:r>
            <a:r>
              <a:rPr lang="zh-CN" altLang="en-US" sz="1200" kern="1200" dirty="0">
                <a:solidFill>
                  <a:schemeClr val="tx1"/>
                </a:solidFill>
                <a:effectLst/>
                <a:latin typeface="+mn-lt"/>
                <a:ea typeface="+mn-ea"/>
                <a:cs typeface="+mn-cs"/>
              </a:rPr>
              <a:t>以进行覆盖物</a:t>
            </a:r>
            <a:r>
              <a:rPr lang="zh-CN" altLang="zh-CN" sz="1200" kern="1200" dirty="0">
                <a:solidFill>
                  <a:schemeClr val="tx1"/>
                </a:solidFill>
                <a:effectLst/>
                <a:latin typeface="+mn-lt"/>
                <a:ea typeface="+mn-ea"/>
                <a:cs typeface="+mn-cs"/>
              </a:rPr>
              <a:t>的刻度</a:t>
            </a:r>
            <a:r>
              <a:rPr lang="zh-CN" altLang="en-US" sz="1200" kern="1200" dirty="0">
                <a:solidFill>
                  <a:schemeClr val="tx1"/>
                </a:solidFill>
                <a:effectLst/>
                <a:latin typeface="+mn-lt"/>
                <a:ea typeface="+mn-ea"/>
                <a:cs typeface="+mn-cs"/>
              </a:rPr>
              <a:t>标注</a:t>
            </a:r>
            <a:r>
              <a:rPr lang="zh-CN" altLang="zh-CN" sz="1200" kern="1200" dirty="0">
                <a:solidFill>
                  <a:schemeClr val="tx1"/>
                </a:solidFill>
                <a:effectLst/>
                <a:latin typeface="+mn-lt"/>
                <a:ea typeface="+mn-ea"/>
                <a:cs typeface="+mn-cs"/>
              </a:rPr>
              <a:t>和读数。</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25</a:t>
            </a:fld>
            <a:endParaRPr lang="zh-CN" altLang="en-US"/>
          </a:p>
        </p:txBody>
      </p:sp>
    </p:spTree>
    <p:extLst>
      <p:ext uri="{BB962C8B-B14F-4D97-AF65-F5344CB8AC3E}">
        <p14:creationId xmlns:p14="http://schemas.microsoft.com/office/powerpoint/2010/main" val="814863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通过</a:t>
            </a:r>
            <a:r>
              <a:rPr lang="zh-CN" altLang="zh-CN" sz="1200" kern="1200" dirty="0">
                <a:solidFill>
                  <a:schemeClr val="tx1"/>
                </a:solidFill>
                <a:effectLst/>
                <a:latin typeface="+mn-lt"/>
                <a:ea typeface="+mn-ea"/>
                <a:cs typeface="+mn-cs"/>
              </a:rPr>
              <a:t>联立刻线与纺线的方程，得到莫尔条纹的曲线方程以及中心竖条纹的位置，依据这一公式可</a:t>
            </a:r>
            <a:r>
              <a:rPr lang="zh-CN" altLang="en-US" sz="1200" kern="1200" dirty="0">
                <a:solidFill>
                  <a:schemeClr val="tx1"/>
                </a:solidFill>
                <a:effectLst/>
                <a:latin typeface="+mn-lt"/>
                <a:ea typeface="+mn-ea"/>
                <a:cs typeface="+mn-cs"/>
              </a:rPr>
              <a:t>以进行覆盖物</a:t>
            </a:r>
            <a:r>
              <a:rPr lang="zh-CN" altLang="zh-CN" sz="1200" kern="1200" dirty="0">
                <a:solidFill>
                  <a:schemeClr val="tx1"/>
                </a:solidFill>
                <a:effectLst/>
                <a:latin typeface="+mn-lt"/>
                <a:ea typeface="+mn-ea"/>
                <a:cs typeface="+mn-cs"/>
              </a:rPr>
              <a:t>的刻度</a:t>
            </a:r>
            <a:r>
              <a:rPr lang="zh-CN" altLang="en-US" sz="1200" kern="1200" dirty="0">
                <a:solidFill>
                  <a:schemeClr val="tx1"/>
                </a:solidFill>
                <a:effectLst/>
                <a:latin typeface="+mn-lt"/>
                <a:ea typeface="+mn-ea"/>
                <a:cs typeface="+mn-cs"/>
              </a:rPr>
              <a:t>标注</a:t>
            </a:r>
            <a:r>
              <a:rPr lang="zh-CN" altLang="zh-CN" sz="1200" kern="1200" dirty="0">
                <a:solidFill>
                  <a:schemeClr val="tx1"/>
                </a:solidFill>
                <a:effectLst/>
                <a:latin typeface="+mn-lt"/>
                <a:ea typeface="+mn-ea"/>
                <a:cs typeface="+mn-cs"/>
              </a:rPr>
              <a:t>和读数。</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26</a:t>
            </a:fld>
            <a:endParaRPr lang="zh-CN" altLang="en-US"/>
          </a:p>
        </p:txBody>
      </p:sp>
    </p:spTree>
    <p:extLst>
      <p:ext uri="{BB962C8B-B14F-4D97-AF65-F5344CB8AC3E}">
        <p14:creationId xmlns:p14="http://schemas.microsoft.com/office/powerpoint/2010/main" val="409179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上面的分析中，我们仅仅将和刻线同向（也就是横向）的纺线与刻线叠加，没有考虑垂直于刻线方向的纺线，下面我来说明一下这么做的合理性，我们可以直接将垂直方向上的纺线与刻线叠加，这两者并不会产生明显的暗条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8A06296-B98D-4592-8678-4ED247891120}" type="slidenum">
              <a:rPr lang="zh-CN" altLang="en-US" smtClean="0"/>
              <a:t>27</a:t>
            </a:fld>
            <a:endParaRPr lang="zh-CN" altLang="en-US"/>
          </a:p>
        </p:txBody>
      </p:sp>
    </p:spTree>
    <p:extLst>
      <p:ext uri="{BB962C8B-B14F-4D97-AF65-F5344CB8AC3E}">
        <p14:creationId xmlns:p14="http://schemas.microsoft.com/office/powerpoint/2010/main" val="1635842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而当两个方向的纺线一起与刻线叠加时，我们看到，对于莫尔条纹没有明显的干扰，因此在分析叠加产生的莫尔条纹时，我们可以忽略与刻线垂直的纺线</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8A06296-B98D-4592-8678-4ED247891120}" type="slidenum">
              <a:rPr lang="zh-CN" altLang="en-US" smtClean="0"/>
              <a:t>28</a:t>
            </a:fld>
            <a:endParaRPr lang="zh-CN" altLang="en-US"/>
          </a:p>
        </p:txBody>
      </p:sp>
    </p:spTree>
    <p:extLst>
      <p:ext uri="{BB962C8B-B14F-4D97-AF65-F5344CB8AC3E}">
        <p14:creationId xmlns:p14="http://schemas.microsoft.com/office/powerpoint/2010/main" val="3088697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上述这种覆盖物存在较大的误差，经分析，我们认为，除了偶然误差外，其误差主要有两个来源。</a:t>
            </a:r>
            <a:endParaRPr lang="en-US" altLang="zh-CN" dirty="0"/>
          </a:p>
          <a:p>
            <a:r>
              <a:rPr lang="zh-CN" altLang="en-US" dirty="0"/>
              <a:t>首先，根据中心竖线横坐标随织物编织密度变化的公式，斜线型覆盖物的刻度是非线性的，这导致我们难以进行进一步的估读；</a:t>
            </a:r>
            <a:endParaRPr lang="en-US" altLang="zh-CN" dirty="0"/>
          </a:p>
          <a:p>
            <a:r>
              <a:rPr lang="zh-CN" altLang="en-US" dirty="0"/>
              <a:t>其次，斜线型织物密度镜在使用时必须使织物密度镜与对应的织物纹理走向平行，若当织物密度镜不慎摆放歪斜，就会产生误差。</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29</a:t>
            </a:fld>
            <a:endParaRPr lang="zh-CN" altLang="en-US"/>
          </a:p>
        </p:txBody>
      </p:sp>
    </p:spTree>
    <p:extLst>
      <p:ext uri="{BB962C8B-B14F-4D97-AF65-F5344CB8AC3E}">
        <p14:creationId xmlns:p14="http://schemas.microsoft.com/office/powerpoint/2010/main" val="122757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我们先来回顾一下我们的问题。</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a:t>
            </a:fld>
            <a:endParaRPr lang="zh-CN" altLang="en-US"/>
          </a:p>
        </p:txBody>
      </p:sp>
    </p:spTree>
    <p:extLst>
      <p:ext uri="{BB962C8B-B14F-4D97-AF65-F5344CB8AC3E}">
        <p14:creationId xmlns:p14="http://schemas.microsoft.com/office/powerpoint/2010/main" val="1883436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我们先来解决刻度非线性的问题。</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30</a:t>
            </a:fld>
            <a:endParaRPr lang="zh-CN" altLang="en-US"/>
          </a:p>
        </p:txBody>
      </p:sp>
    </p:spTree>
    <p:extLst>
      <p:ext uri="{BB962C8B-B14F-4D97-AF65-F5344CB8AC3E}">
        <p14:creationId xmlns:p14="http://schemas.microsoft.com/office/powerpoint/2010/main" val="236042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刻线的方程，</a:t>
            </a:r>
            <a:r>
              <a:rPr lang="zh-CN" altLang="zh-CN" sz="1200" kern="1200" dirty="0">
                <a:solidFill>
                  <a:schemeClr val="tx1"/>
                </a:solidFill>
                <a:effectLst/>
                <a:latin typeface="+mn-lt"/>
                <a:ea typeface="+mn-ea"/>
                <a:cs typeface="+mn-cs"/>
              </a:rPr>
              <a:t>得到莫尔条纹的曲线方程以及中心竖条纹的位置，依据这一公式可</a:t>
            </a:r>
            <a:r>
              <a:rPr lang="zh-CN" altLang="en-US" sz="1200" kern="1200" dirty="0">
                <a:solidFill>
                  <a:schemeClr val="tx1"/>
                </a:solidFill>
                <a:effectLst/>
                <a:latin typeface="+mn-lt"/>
                <a:ea typeface="+mn-ea"/>
                <a:cs typeface="+mn-cs"/>
              </a:rPr>
              <a:t>以进行</a:t>
            </a:r>
            <a:r>
              <a:rPr lang="zh-CN" altLang="zh-CN" sz="1200" kern="1200" dirty="0">
                <a:solidFill>
                  <a:schemeClr val="tx1"/>
                </a:solidFill>
                <a:effectLst/>
                <a:latin typeface="+mn-lt"/>
                <a:ea typeface="+mn-ea"/>
                <a:cs typeface="+mn-cs"/>
              </a:rPr>
              <a:t>织物密度镜的刻度</a:t>
            </a:r>
            <a:r>
              <a:rPr lang="zh-CN" altLang="en-US" sz="1200" kern="1200" dirty="0">
                <a:solidFill>
                  <a:schemeClr val="tx1"/>
                </a:solidFill>
                <a:effectLst/>
                <a:latin typeface="+mn-lt"/>
                <a:ea typeface="+mn-ea"/>
                <a:cs typeface="+mn-cs"/>
              </a:rPr>
              <a:t>标注</a:t>
            </a:r>
            <a:r>
              <a:rPr lang="zh-CN" altLang="zh-CN" sz="1200" kern="1200" dirty="0">
                <a:solidFill>
                  <a:schemeClr val="tx1"/>
                </a:solidFill>
                <a:effectLst/>
                <a:latin typeface="+mn-lt"/>
                <a:ea typeface="+mn-ea"/>
                <a:cs typeface="+mn-cs"/>
              </a:rPr>
              <a:t>和读数。</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31</a:t>
            </a:fld>
            <a:endParaRPr lang="zh-CN" altLang="en-US"/>
          </a:p>
        </p:txBody>
      </p:sp>
    </p:spTree>
    <p:extLst>
      <p:ext uri="{BB962C8B-B14F-4D97-AF65-F5344CB8AC3E}">
        <p14:creationId xmlns:p14="http://schemas.microsoft.com/office/powerpoint/2010/main" val="1996841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得到莫尔条纹的曲线方程以及中心竖条纹的位置，依据这一公式可</a:t>
            </a:r>
            <a:r>
              <a:rPr lang="zh-CN" altLang="en-US" sz="1200" kern="1200" dirty="0">
                <a:solidFill>
                  <a:schemeClr val="tx1"/>
                </a:solidFill>
                <a:effectLst/>
                <a:latin typeface="+mn-lt"/>
                <a:ea typeface="+mn-ea"/>
                <a:cs typeface="+mn-cs"/>
              </a:rPr>
              <a:t>以进行</a:t>
            </a:r>
            <a:r>
              <a:rPr lang="zh-CN" altLang="zh-CN" sz="1200" kern="1200" dirty="0">
                <a:solidFill>
                  <a:schemeClr val="tx1"/>
                </a:solidFill>
                <a:effectLst/>
                <a:latin typeface="+mn-lt"/>
                <a:ea typeface="+mn-ea"/>
                <a:cs typeface="+mn-cs"/>
              </a:rPr>
              <a:t>织物密度镜的刻度</a:t>
            </a:r>
            <a:r>
              <a:rPr lang="zh-CN" altLang="en-US" sz="1200" kern="1200" dirty="0">
                <a:solidFill>
                  <a:schemeClr val="tx1"/>
                </a:solidFill>
                <a:effectLst/>
                <a:latin typeface="+mn-lt"/>
                <a:ea typeface="+mn-ea"/>
                <a:cs typeface="+mn-cs"/>
              </a:rPr>
              <a:t>标注</a:t>
            </a:r>
            <a:r>
              <a:rPr lang="zh-CN" altLang="zh-CN" sz="1200" kern="1200" dirty="0">
                <a:solidFill>
                  <a:schemeClr val="tx1"/>
                </a:solidFill>
                <a:effectLst/>
                <a:latin typeface="+mn-lt"/>
                <a:ea typeface="+mn-ea"/>
                <a:cs typeface="+mn-cs"/>
              </a:rPr>
              <a:t>和读数。</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32</a:t>
            </a:fld>
            <a:endParaRPr lang="zh-CN" altLang="en-US"/>
          </a:p>
        </p:txBody>
      </p:sp>
    </p:spTree>
    <p:extLst>
      <p:ext uri="{BB962C8B-B14F-4D97-AF65-F5344CB8AC3E}">
        <p14:creationId xmlns:p14="http://schemas.microsoft.com/office/powerpoint/2010/main" val="603211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这一织物密度镜的刻度是线性的，因此测量时在读出最小刻度的基础上，我们可以做估读。</a:t>
            </a:r>
            <a:endParaRPr lang="en-US" altLang="zh-CN" dirty="0"/>
          </a:p>
          <a:p>
            <a:r>
              <a:rPr lang="zh-CN" altLang="en-US" dirty="0"/>
              <a:t>然而，摆放歪斜造成的测量误差的问题仍然存在。</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33</a:t>
            </a:fld>
            <a:endParaRPr lang="zh-CN" altLang="en-US"/>
          </a:p>
        </p:txBody>
      </p:sp>
    </p:spTree>
    <p:extLst>
      <p:ext uri="{BB962C8B-B14F-4D97-AF65-F5344CB8AC3E}">
        <p14:creationId xmlns:p14="http://schemas.microsoft.com/office/powerpoint/2010/main" val="567460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为了解决这一问题，我们将覆盖物上的刻线改为中心对称的一组同心半圆。</a:t>
            </a:r>
            <a:endParaRPr lang="en-US" altLang="zh-CN" dirty="0"/>
          </a:p>
          <a:p>
            <a:r>
              <a:rPr lang="zh-CN" altLang="en-US" dirty="0"/>
              <a:t>并且为了使刻线的间距随距离变化关系与前面的双曲线型一致，我们将同心半圆的半径设为与级数的</a:t>
            </a:r>
            <a:r>
              <a:rPr lang="en-US" altLang="zh-CN" dirty="0"/>
              <a:t>1/2</a:t>
            </a:r>
            <a:r>
              <a:rPr lang="zh-CN" altLang="en-US" dirty="0"/>
              <a:t>次方成正比。</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34</a:t>
            </a:fld>
            <a:endParaRPr lang="zh-CN" altLang="en-US"/>
          </a:p>
        </p:txBody>
      </p:sp>
    </p:spTree>
    <p:extLst>
      <p:ext uri="{BB962C8B-B14F-4D97-AF65-F5344CB8AC3E}">
        <p14:creationId xmlns:p14="http://schemas.microsoft.com/office/powerpoint/2010/main" val="1149794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同理，</a:t>
            </a:r>
            <a:r>
              <a:rPr lang="zh-CN" altLang="zh-CN" sz="1200" kern="1200" dirty="0">
                <a:solidFill>
                  <a:schemeClr val="tx1"/>
                </a:solidFill>
                <a:effectLst/>
                <a:latin typeface="+mn-lt"/>
                <a:ea typeface="+mn-ea"/>
                <a:cs typeface="+mn-cs"/>
              </a:rPr>
              <a:t>与纺线的方程</a:t>
            </a:r>
            <a:r>
              <a:rPr lang="zh-CN" altLang="en-US" sz="1200" kern="1200" dirty="0">
                <a:solidFill>
                  <a:schemeClr val="tx1"/>
                </a:solidFill>
                <a:effectLst/>
                <a:latin typeface="+mn-lt"/>
                <a:ea typeface="+mn-ea"/>
                <a:cs typeface="+mn-cs"/>
              </a:rPr>
              <a:t>联立</a:t>
            </a:r>
            <a:r>
              <a:rPr lang="zh-CN" altLang="zh-CN" sz="1200" kern="1200" dirty="0">
                <a:solidFill>
                  <a:schemeClr val="tx1"/>
                </a:solidFill>
                <a:effectLst/>
                <a:latin typeface="+mn-lt"/>
                <a:ea typeface="+mn-ea"/>
                <a:cs typeface="+mn-cs"/>
              </a:rPr>
              <a:t>，得到莫尔条纹的曲线方程</a:t>
            </a:r>
            <a:r>
              <a:rPr lang="zh-CN" altLang="en-US" sz="1200" kern="1200" dirty="0">
                <a:solidFill>
                  <a:schemeClr val="tx1"/>
                </a:solidFill>
                <a:effectLst/>
                <a:latin typeface="+mn-lt"/>
                <a:ea typeface="+mn-ea"/>
                <a:cs typeface="+mn-cs"/>
              </a:rPr>
              <a:t>，从公式和图像中我们都可以看到，此时叠加产生的莫尔条纹是一系列的同心圆，而非原来的曲线，由公式我们可以进一步推出同心圆状的莫尔条纹的圆心坐标。</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35</a:t>
            </a:fld>
            <a:endParaRPr lang="zh-CN" altLang="en-US"/>
          </a:p>
        </p:txBody>
      </p:sp>
    </p:spTree>
    <p:extLst>
      <p:ext uri="{BB962C8B-B14F-4D97-AF65-F5344CB8AC3E}">
        <p14:creationId xmlns:p14="http://schemas.microsoft.com/office/powerpoint/2010/main" val="3503920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为了便于读数，我们将一个个的刻度点分散置于从同心圆圆心附近出发的一条螺旋线上，在同心圆的外侧标注对应的刻度值。</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36</a:t>
            </a:fld>
            <a:endParaRPr lang="zh-CN" altLang="en-US"/>
          </a:p>
        </p:txBody>
      </p:sp>
    </p:spTree>
    <p:extLst>
      <p:ext uri="{BB962C8B-B14F-4D97-AF65-F5344CB8AC3E}">
        <p14:creationId xmlns:p14="http://schemas.microsoft.com/office/powerpoint/2010/main" val="3055233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至此我们在原有的斜线形刻线覆盖物的基础上进行了改进，解决了刻度非线性和摆放角度不当造成误差的问题。</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37</a:t>
            </a:fld>
            <a:endParaRPr lang="zh-CN" altLang="en-US"/>
          </a:p>
        </p:txBody>
      </p:sp>
    </p:spTree>
    <p:extLst>
      <p:ext uri="{BB962C8B-B14F-4D97-AF65-F5344CB8AC3E}">
        <p14:creationId xmlns:p14="http://schemas.microsoft.com/office/powerpoint/2010/main" val="2728932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前面我们用求交点的方法解释了各种织物密度镜的条纹。</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38</a:t>
            </a:fld>
            <a:endParaRPr lang="zh-CN" altLang="en-US"/>
          </a:p>
        </p:txBody>
      </p:sp>
    </p:spTree>
    <p:extLst>
      <p:ext uri="{BB962C8B-B14F-4D97-AF65-F5344CB8AC3E}">
        <p14:creationId xmlns:p14="http://schemas.microsoft.com/office/powerpoint/2010/main" val="778491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织物按照编织方式可以大体划分为两大类：针织物和机织物。针织物一般通过纺线</a:t>
            </a:r>
            <a:r>
              <a:rPr lang="zh-CN" altLang="en-US" sz="1200" b="0" i="0" kern="1200" dirty="0">
                <a:solidFill>
                  <a:schemeClr val="tx1"/>
                </a:solidFill>
                <a:effectLst/>
                <a:latin typeface="+mn-lt"/>
                <a:ea typeface="+mn-ea"/>
                <a:cs typeface="+mn-cs"/>
              </a:rPr>
              <a:t>绕结而成，因此不存在规律的经纬条纹，不在题目的讨论范围之内；而机织物则是由垂直方向纺线交叉编织而成。</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39</a:t>
            </a:fld>
            <a:endParaRPr lang="zh-CN" altLang="en-US"/>
          </a:p>
        </p:txBody>
      </p:sp>
    </p:spTree>
    <p:extLst>
      <p:ext uri="{BB962C8B-B14F-4D97-AF65-F5344CB8AC3E}">
        <p14:creationId xmlns:p14="http://schemas.microsoft.com/office/powerpoint/2010/main" val="404064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题目说当紧密排列的不相交线条组成的图案叠加在织物上时，可能可以观察到莫尔条纹。它要求我们设计一种可以测量织物纺线数的覆盖物，然后确定这种测量方法的精度，并探究其适用性，也就是这种方法是否可以用在更加复杂的织物上。</a:t>
            </a:r>
            <a:endParaRPr lang="en-US" altLang="zh-CN" dirty="0"/>
          </a:p>
          <a:p>
            <a:r>
              <a:rPr lang="zh-CN" altLang="en-US" dirty="0"/>
              <a:t>其中，题目中提到测量织物纺线数，我们下面所说的都是织物在单位长度上的纺线数，也就是织物的编织密度。</a:t>
            </a:r>
            <a:endParaRPr lang="en-US" altLang="zh-CN" dirty="0"/>
          </a:p>
          <a:p>
            <a:endParaRPr lang="en-US" altLang="zh-CN" dirty="0"/>
          </a:p>
          <a:p>
            <a:r>
              <a:rPr lang="zh-CN" altLang="en-US" dirty="0"/>
              <a:t>（图要换一张清晰的）</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4</a:t>
            </a:fld>
            <a:endParaRPr lang="zh-CN" altLang="en-US"/>
          </a:p>
        </p:txBody>
      </p:sp>
    </p:spTree>
    <p:extLst>
      <p:ext uri="{BB962C8B-B14F-4D97-AF65-F5344CB8AC3E}">
        <p14:creationId xmlns:p14="http://schemas.microsoft.com/office/powerpoint/2010/main" val="1471363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下面我们就来解释这个问题。</a:t>
            </a:r>
            <a:endParaRPr lang="en-US" altLang="zh-CN" dirty="0"/>
          </a:p>
          <a:p>
            <a:r>
              <a:rPr lang="zh-CN" altLang="en-US" dirty="0"/>
              <a:t>为此，我们需要从一个新的视角来审视纺线与刻线叠加产生莫尔条纹这件事。</a:t>
            </a:r>
            <a:endParaRPr lang="en-US" altLang="zh-CN" dirty="0"/>
          </a:p>
          <a:p>
            <a:r>
              <a:rPr lang="zh-CN" altLang="en-US" dirty="0"/>
              <a:t>对于周期性图像，我们可以将其变换到傅里叶频谱图中的频矢量，频矢量的长度代表周期性图像的频率，纺线即为周期性图像延伸的方向，而其振幅则代表周期性信息的强度。</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40</a:t>
            </a:fld>
            <a:endParaRPr lang="zh-CN" altLang="en-US"/>
          </a:p>
        </p:txBody>
      </p:sp>
    </p:spTree>
    <p:extLst>
      <p:ext uri="{BB962C8B-B14F-4D97-AF65-F5344CB8AC3E}">
        <p14:creationId xmlns:p14="http://schemas.microsoft.com/office/powerpoint/2010/main" val="3293483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两组周期性图像的叠加，在傅里叶频谱图中就对应着两组频矢量的叠加。</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41</a:t>
            </a:fld>
            <a:endParaRPr lang="zh-CN" altLang="en-US"/>
          </a:p>
        </p:txBody>
      </p:sp>
    </p:spTree>
    <p:extLst>
      <p:ext uri="{BB962C8B-B14F-4D97-AF65-F5344CB8AC3E}">
        <p14:creationId xmlns:p14="http://schemas.microsoft.com/office/powerpoint/2010/main" val="2390306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42</a:t>
            </a:fld>
            <a:endParaRPr lang="zh-CN" altLang="en-US"/>
          </a:p>
        </p:txBody>
      </p:sp>
    </p:spTree>
    <p:extLst>
      <p:ext uri="{BB962C8B-B14F-4D97-AF65-F5344CB8AC3E}">
        <p14:creationId xmlns:p14="http://schemas.microsoft.com/office/powerpoint/2010/main" val="3198762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43</a:t>
            </a:fld>
            <a:endParaRPr lang="zh-CN" altLang="en-US"/>
          </a:p>
        </p:txBody>
      </p:sp>
    </p:spTree>
    <p:extLst>
      <p:ext uri="{BB962C8B-B14F-4D97-AF65-F5344CB8AC3E}">
        <p14:creationId xmlns:p14="http://schemas.microsoft.com/office/powerpoint/2010/main" val="164507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44</a:t>
            </a:fld>
            <a:endParaRPr lang="zh-CN" altLang="en-US"/>
          </a:p>
        </p:txBody>
      </p:sp>
    </p:spTree>
    <p:extLst>
      <p:ext uri="{BB962C8B-B14F-4D97-AF65-F5344CB8AC3E}">
        <p14:creationId xmlns:p14="http://schemas.microsoft.com/office/powerpoint/2010/main" val="1206614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45</a:t>
            </a:fld>
            <a:endParaRPr lang="zh-CN" altLang="en-US"/>
          </a:p>
        </p:txBody>
      </p:sp>
    </p:spTree>
    <p:extLst>
      <p:ext uri="{BB962C8B-B14F-4D97-AF65-F5344CB8AC3E}">
        <p14:creationId xmlns:p14="http://schemas.microsoft.com/office/powerpoint/2010/main" val="1033430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为了清晰地阐述我们的方案，我们从莫尔条纹最基本的模型开始讲起。</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5</a:t>
            </a:fld>
            <a:endParaRPr lang="zh-CN" altLang="en-US"/>
          </a:p>
        </p:txBody>
      </p:sp>
    </p:spTree>
    <p:extLst>
      <p:ext uri="{BB962C8B-B14F-4D97-AF65-F5344CB8AC3E}">
        <p14:creationId xmlns:p14="http://schemas.microsoft.com/office/powerpoint/2010/main" val="418343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首先，我们要明确的一点是，编织成织物的纺线密度一般在</a:t>
            </a:r>
            <a:r>
              <a:rPr lang="en-US" altLang="zh-CN" dirty="0"/>
              <a:t>10^1</a:t>
            </a:r>
            <a:r>
              <a:rPr lang="zh-CN" altLang="en-US" dirty="0"/>
              <a:t>根每厘米的量级，少数能够达到</a:t>
            </a:r>
            <a:r>
              <a:rPr lang="en-US" altLang="zh-CN" dirty="0"/>
              <a:t>10^2</a:t>
            </a:r>
            <a:r>
              <a:rPr lang="zh-CN" altLang="en-US" dirty="0"/>
              <a:t>根每厘米的量级，也就是说相邻纺线的间距在</a:t>
            </a:r>
            <a:r>
              <a:rPr lang="en-US" altLang="zh-CN" dirty="0"/>
              <a:t>10^0~10^-2mm</a:t>
            </a:r>
            <a:r>
              <a:rPr lang="zh-CN" altLang="en-US" dirty="0"/>
              <a:t>量级，这远远大于可见光的波长的量级</a:t>
            </a:r>
            <a:r>
              <a:rPr lang="en-US" altLang="zh-CN" dirty="0"/>
              <a:t>——10^(-4)mm</a:t>
            </a:r>
            <a:r>
              <a:rPr lang="zh-CN" altLang="en-US" dirty="0"/>
              <a:t>，因此我们可以在我们的研究尺度中忽略光的衍射与折射带来的影响。</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6</a:t>
            </a:fld>
            <a:endParaRPr lang="zh-CN" altLang="en-US"/>
          </a:p>
        </p:txBody>
      </p:sp>
    </p:spTree>
    <p:extLst>
      <p:ext uri="{BB962C8B-B14F-4D97-AF65-F5344CB8AC3E}">
        <p14:creationId xmlns:p14="http://schemas.microsoft.com/office/powerpoint/2010/main" val="350850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定义莫尔条纹</a:t>
            </a:r>
            <a:r>
              <a:rPr lang="en-US" altLang="zh-CN"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然后我们来介绍一下莫尔条纹。</a:t>
            </a:r>
            <a:r>
              <a:rPr lang="zh-CN" altLang="zh-CN" sz="1200" kern="1200" dirty="0">
                <a:solidFill>
                  <a:schemeClr val="tx1"/>
                </a:solidFill>
                <a:effectLst/>
                <a:latin typeface="+mn-lt"/>
                <a:ea typeface="+mn-ea"/>
                <a:cs typeface="+mn-cs"/>
              </a:rPr>
              <a:t>莫尔条纹是两组周期性图案叠加产生的条纹。</a:t>
            </a:r>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7</a:t>
            </a:fld>
            <a:endParaRPr lang="zh-CN" altLang="en-US"/>
          </a:p>
        </p:txBody>
      </p:sp>
    </p:spTree>
    <p:extLst>
      <p:ext uri="{BB962C8B-B14F-4D97-AF65-F5344CB8AC3E}">
        <p14:creationId xmlns:p14="http://schemas.microsoft.com/office/powerpoint/2010/main" val="3581628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可能我这么说，大家并不会有一个直观的理解，我们来看它最简单的一个模型。</a:t>
            </a:r>
          </a:p>
          <a:p>
            <a:r>
              <a:rPr lang="zh-CN" altLang="en-US" dirty="0"/>
              <a:t>请看：左边是一组等间距平行线，其间距为</a:t>
            </a:r>
            <a:r>
              <a:rPr lang="en-US" altLang="zh-CN" dirty="0"/>
              <a:t>d</a:t>
            </a:r>
            <a:r>
              <a:rPr lang="zh-CN" altLang="en-US" dirty="0"/>
              <a:t>；</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8</a:t>
            </a:fld>
            <a:endParaRPr lang="zh-CN" altLang="en-US"/>
          </a:p>
        </p:txBody>
      </p:sp>
    </p:spTree>
    <p:extLst>
      <p:ext uri="{BB962C8B-B14F-4D97-AF65-F5344CB8AC3E}">
        <p14:creationId xmlns:p14="http://schemas.microsoft.com/office/powerpoint/2010/main" val="3842522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右边是另一组等间距平行线，其间距为</a:t>
            </a:r>
            <a:r>
              <a:rPr lang="en-US" altLang="zh-CN" dirty="0"/>
              <a:t>d+</a:t>
            </a:r>
            <a:r>
              <a:rPr lang="el-GR" altLang="zh-CN" dirty="0"/>
              <a:t>δ</a:t>
            </a:r>
            <a:r>
              <a:rPr lang="en-US" altLang="zh-CN" dirty="0"/>
              <a:t>d</a:t>
            </a:r>
            <a:r>
              <a:rPr lang="zh-CN" altLang="en-US" dirty="0"/>
              <a:t>。</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9</a:t>
            </a:fld>
            <a:endParaRPr lang="zh-CN" altLang="en-US"/>
          </a:p>
        </p:txBody>
      </p:sp>
    </p:spTree>
    <p:extLst>
      <p:ext uri="{BB962C8B-B14F-4D97-AF65-F5344CB8AC3E}">
        <p14:creationId xmlns:p14="http://schemas.microsoft.com/office/powerpoint/2010/main" val="3191776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DF435E-B3EF-42D1-AF76-0DD2579A66A6}" type="slidenum">
              <a:rPr lang="zh-CN" altLang="en-US" smtClean="0"/>
              <a:t>‹#›</a:t>
            </a:fld>
            <a:endParaRPr lang="zh-CN" altLang="en-US"/>
          </a:p>
        </p:txBody>
      </p:sp>
      <p:pic>
        <p:nvPicPr>
          <p:cNvPr id="7"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DF435E-B3EF-42D1-AF76-0DD2579A66A6}" type="slidenum">
              <a:rPr lang="zh-CN" altLang="en-US" smtClean="0"/>
              <a:t>‹#›</a:t>
            </a:fld>
            <a:endParaRPr lang="zh-CN" altLang="en-US"/>
          </a:p>
        </p:txBody>
      </p:sp>
      <p:pic>
        <p:nvPicPr>
          <p:cNvPr id="7"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Picture 7">
            <a:extLst>
              <a:ext uri="{FF2B5EF4-FFF2-40B4-BE49-F238E27FC236}">
                <a16:creationId xmlns:a16="http://schemas.microsoft.com/office/drawing/2014/main" id="{E2C25FF4-C2C7-4D91-A644-ABA873D09C6B}"/>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8930953" y="2375"/>
            <a:ext cx="3261047" cy="1386591"/>
          </a:xfrm>
          <a:prstGeom prst="rect">
            <a:avLst/>
          </a:prstGeom>
        </p:spPr>
      </p:pic>
      <p:pic>
        <p:nvPicPr>
          <p:cNvPr id="11" name="Picture 10">
            <a:extLst>
              <a:ext uri="{FF2B5EF4-FFF2-40B4-BE49-F238E27FC236}">
                <a16:creationId xmlns:a16="http://schemas.microsoft.com/office/drawing/2014/main" id="{146CFD3D-F491-47BD-98AB-C28605D3EC5A}"/>
              </a:ext>
            </a:extLst>
          </p:cNvPr>
          <p:cNvPicPr>
            <a:picLocks noChangeAspect="1"/>
          </p:cNvPicPr>
          <p:nvPr userDrawn="1"/>
        </p:nvPicPr>
        <p:blipFill>
          <a:blip r:embed="rId3"/>
          <a:srcRect/>
          <a:stretch>
            <a:fillRect/>
          </a:stretch>
        </p:blipFill>
        <p:spPr>
          <a:xfrm>
            <a:off x="7766613" y="0"/>
            <a:ext cx="1297136" cy="1433299"/>
          </a:xfrm>
          <a:prstGeom prst="rect">
            <a:avLst/>
          </a:prstGeom>
        </p:spPr>
      </p:pic>
      <p:sp>
        <p:nvSpPr>
          <p:cNvPr id="4" name="灯片编号占位符 5">
            <a:extLst>
              <a:ext uri="{FF2B5EF4-FFF2-40B4-BE49-F238E27FC236}">
                <a16:creationId xmlns:a16="http://schemas.microsoft.com/office/drawing/2014/main" id="{35A0C8E2-0BE9-454A-9ED4-8ECB6D96E9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solidFill>
              </a:defRPr>
            </a:lvl1pPr>
          </a:lstStyle>
          <a:p>
            <a:fld id="{CEDF435E-B3EF-42D1-AF76-0DD2579A66A6}" type="slidenum">
              <a:rPr lang="zh-CN" altLang="en-US" smtClean="0"/>
              <a:pPr/>
              <a:t>‹#›</a:t>
            </a:fld>
            <a:endParaRPr lang="zh-CN" altLang="en-US" dirty="0"/>
          </a:p>
        </p:txBody>
      </p:sp>
    </p:spTree>
    <p:extLst>
      <p:ext uri="{BB962C8B-B14F-4D97-AF65-F5344CB8AC3E}">
        <p14:creationId xmlns:p14="http://schemas.microsoft.com/office/powerpoint/2010/main" val="3262402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fld id="{CE53D685-4209-4648-8B6D-C74EF97D394D}" type="datetimeFigureOut">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DF435E-B3EF-42D1-AF76-0DD2579A66A6}" type="slidenum">
              <a:rPr lang="zh-CN" altLang="en-US" smtClean="0"/>
              <a:t>‹#›</a:t>
            </a:fld>
            <a:endParaRPr lang="zh-CN" altLang="en-US"/>
          </a:p>
        </p:txBody>
      </p:sp>
      <p:pic>
        <p:nvPicPr>
          <p:cNvPr id="7"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635"/>
            <a:ext cx="12192000" cy="6858000"/>
          </a:xfrm>
          <a:prstGeom prst="rect">
            <a:avLst/>
          </a:prstGeom>
        </p:spPr>
      </p:pic>
      <p:pic>
        <p:nvPicPr>
          <p:cNvPr id="8" name="Picture 10">
            <a:extLst>
              <a:ext uri="{FF2B5EF4-FFF2-40B4-BE49-F238E27FC236}">
                <a16:creationId xmlns:a16="http://schemas.microsoft.com/office/drawing/2014/main" id="{109D97E2-AC1C-4A3C-B295-121C9F3E50A2}"/>
              </a:ext>
            </a:extLst>
          </p:cNvPr>
          <p:cNvPicPr>
            <a:picLocks noChangeAspect="1"/>
          </p:cNvPicPr>
          <p:nvPr userDrawn="1"/>
        </p:nvPicPr>
        <p:blipFill>
          <a:blip r:embed="rId3"/>
          <a:srcRect/>
          <a:stretch>
            <a:fillRect/>
          </a:stretch>
        </p:blipFill>
        <p:spPr>
          <a:xfrm>
            <a:off x="8929047" y="0"/>
            <a:ext cx="959454" cy="1060170"/>
          </a:xfrm>
          <a:prstGeom prst="rect">
            <a:avLst/>
          </a:prstGeom>
        </p:spPr>
      </p:pic>
    </p:spTree>
    <p:extLst>
      <p:ext uri="{BB962C8B-B14F-4D97-AF65-F5344CB8AC3E}">
        <p14:creationId xmlns:p14="http://schemas.microsoft.com/office/powerpoint/2010/main" val="269485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F435E-B3EF-42D1-AF76-0DD2579A66A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0.xml"/><Relationship Id="rId7"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4.bin"/><Relationship Id="rId10" Type="http://schemas.openxmlformats.org/officeDocument/2006/relationships/image" Target="../media/image13.svg"/><Relationship Id="rId4" Type="http://schemas.openxmlformats.org/officeDocument/2006/relationships/image" Target="../media/image10.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1.xml"/><Relationship Id="rId7"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6.bin"/><Relationship Id="rId10" Type="http://schemas.openxmlformats.org/officeDocument/2006/relationships/image" Target="../media/image13.svg"/><Relationship Id="rId4" Type="http://schemas.openxmlformats.org/officeDocument/2006/relationships/image" Target="../media/image10.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4.wmf"/><Relationship Id="rId3" Type="http://schemas.openxmlformats.org/officeDocument/2006/relationships/notesSlide" Target="../notesSlides/notesSlide13.xml"/><Relationship Id="rId7" Type="http://schemas.openxmlformats.org/officeDocument/2006/relationships/image" Target="../media/image8.wmf"/><Relationship Id="rId12"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13.sv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181.png"/><Relationship Id="rId9" Type="http://schemas.openxmlformats.org/officeDocument/2006/relationships/image" Target="../media/image11.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2.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2.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5.sv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47.sv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9.sv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51.sv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5.jpg"/><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7.e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9.xml"/><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233F7228-C299-4214-B8BD-5F4BA9DA4AE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5400000">
            <a:off x="3480081" y="-541202"/>
            <a:ext cx="3705641" cy="5258138"/>
          </a:xfrm>
          <a:prstGeom prst="rect">
            <a:avLst/>
          </a:prstGeom>
          <a:ln>
            <a:noFill/>
          </a:ln>
          <a:effectLst>
            <a:softEdge rad="112500"/>
          </a:effectLst>
        </p:spPr>
      </p:pic>
      <p:sp>
        <p:nvSpPr>
          <p:cNvPr id="11" name="Freeform 4">
            <a:extLst>
              <a:ext uri="{FF2B5EF4-FFF2-40B4-BE49-F238E27FC236}">
                <a16:creationId xmlns:a16="http://schemas.microsoft.com/office/drawing/2014/main" id="{81E9033E-D7F9-4FE6-B640-DE8775052BB5}"/>
              </a:ext>
            </a:extLst>
          </p:cNvPr>
          <p:cNvSpPr/>
          <p:nvPr/>
        </p:nvSpPr>
        <p:spPr>
          <a:xfrm>
            <a:off x="-1106827" y="-1029530"/>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2" name="AutoShape 5">
            <a:extLst>
              <a:ext uri="{FF2B5EF4-FFF2-40B4-BE49-F238E27FC236}">
                <a16:creationId xmlns:a16="http://schemas.microsoft.com/office/drawing/2014/main" id="{15FA2EE2-222F-408A-8E72-730FFE406E73}"/>
              </a:ext>
            </a:extLst>
          </p:cNvPr>
          <p:cNvSpPr/>
          <p:nvPr/>
        </p:nvSpPr>
        <p:spPr>
          <a:xfrm>
            <a:off x="474726" y="1498092"/>
            <a:ext cx="73152" cy="2560320"/>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AutoShape 6">
            <a:extLst>
              <a:ext uri="{FF2B5EF4-FFF2-40B4-BE49-F238E27FC236}">
                <a16:creationId xmlns:a16="http://schemas.microsoft.com/office/drawing/2014/main" id="{27C37D37-38C9-4ECD-BABC-0E874E2F3560}"/>
              </a:ext>
            </a:extLst>
          </p:cNvPr>
          <p:cNvSpPr/>
          <p:nvPr/>
        </p:nvSpPr>
        <p:spPr>
          <a:xfrm>
            <a:off x="950976" y="926592"/>
            <a:ext cx="73152" cy="2560320"/>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2585564D-20C5-49CF-A639-9D2744052549}"/>
              </a:ext>
            </a:extLst>
          </p:cNvPr>
          <p:cNvSpPr txBox="1"/>
          <p:nvPr/>
        </p:nvSpPr>
        <p:spPr>
          <a:xfrm>
            <a:off x="4353339" y="5247620"/>
            <a:ext cx="7688443" cy="1520929"/>
          </a:xfrm>
          <a:prstGeom prst="rect">
            <a:avLst/>
          </a:prstGeom>
          <a:noFill/>
        </p:spPr>
        <p:txBody>
          <a:bodyPr wrap="square" rtlCol="0">
            <a:spAutoFit/>
          </a:bodyPr>
          <a:lstStyle/>
          <a:p>
            <a:pPr>
              <a:lnSpc>
                <a:spcPct val="150000"/>
              </a:lnSpc>
            </a:pPr>
            <a:r>
              <a:rPr lang="zh-CN" altLang="zh-CN" sz="1600" dirty="0"/>
              <a:t>当紧密排列的</a:t>
            </a:r>
            <a:r>
              <a:rPr lang="zh-CN" altLang="en-US" sz="1600" dirty="0"/>
              <a:t>不</a:t>
            </a:r>
            <a:r>
              <a:rPr lang="zh-CN" altLang="zh-CN" sz="1600" dirty="0"/>
              <a:t>相交线条（其间有透明间隙）组成的图案覆盖</a:t>
            </a:r>
            <a:r>
              <a:rPr lang="zh-CN" altLang="en-US" sz="1600" dirty="0"/>
              <a:t>于</a:t>
            </a:r>
            <a:r>
              <a:rPr lang="zh-CN" altLang="zh-CN" sz="1600" dirty="0"/>
              <a:t>一机织物上时，可观察到独特的莫尔条纹。设计一种能够测量织物经纬密度的覆盖物。确定测量简单织物（如亚麻布）的精度，并探究此方法能否适用于更复杂的织物（如牛仔布或牛津布）。</a:t>
            </a:r>
            <a:endParaRPr lang="zh-CN" altLang="en-US" sz="1600" dirty="0"/>
          </a:p>
        </p:txBody>
      </p:sp>
      <p:sp>
        <p:nvSpPr>
          <p:cNvPr id="17" name="文本框 16">
            <a:extLst>
              <a:ext uri="{FF2B5EF4-FFF2-40B4-BE49-F238E27FC236}">
                <a16:creationId xmlns:a16="http://schemas.microsoft.com/office/drawing/2014/main" id="{36A88633-9724-42CE-BAFD-0FD3F848E1B2}"/>
              </a:ext>
            </a:extLst>
          </p:cNvPr>
          <p:cNvSpPr txBox="1"/>
          <p:nvPr/>
        </p:nvSpPr>
        <p:spPr>
          <a:xfrm>
            <a:off x="4266852" y="3785740"/>
            <a:ext cx="7861415" cy="1446550"/>
          </a:xfrm>
          <a:prstGeom prst="rect">
            <a:avLst/>
          </a:prstGeom>
          <a:noFill/>
        </p:spPr>
        <p:txBody>
          <a:bodyPr wrap="square" rtlCol="0">
            <a:spAutoFit/>
          </a:bodyPr>
          <a:lstStyle/>
          <a:p>
            <a:r>
              <a:rPr lang="en-US" altLang="zh-CN" sz="4400" b="1" dirty="0"/>
              <a:t>13.</a:t>
            </a:r>
          </a:p>
          <a:p>
            <a:r>
              <a:rPr lang="zh-CN" altLang="en-US" sz="4400" b="1" dirty="0"/>
              <a:t>基于莫尔效应的织物密度测量</a:t>
            </a:r>
          </a:p>
        </p:txBody>
      </p:sp>
      <p:sp>
        <p:nvSpPr>
          <p:cNvPr id="2" name="灯片编号占位符 1">
            <a:extLst>
              <a:ext uri="{FF2B5EF4-FFF2-40B4-BE49-F238E27FC236}">
                <a16:creationId xmlns:a16="http://schemas.microsoft.com/office/drawing/2014/main" id="{84616090-99D2-4AAC-A87D-416CB2B0BF50}"/>
              </a:ext>
            </a:extLst>
          </p:cNvPr>
          <p:cNvSpPr>
            <a:spLocks noGrp="1"/>
          </p:cNvSpPr>
          <p:nvPr>
            <p:ph type="sldNum" sz="quarter" idx="4"/>
          </p:nvPr>
        </p:nvSpPr>
        <p:spPr/>
        <p:txBody>
          <a:bodyPr/>
          <a:lstStyle/>
          <a:p>
            <a:fld id="{CEDF435E-B3EF-42D1-AF76-0DD2579A66A6}" type="slidenum">
              <a:rPr lang="zh-CN" altLang="en-US" smtClean="0"/>
              <a:t>1</a:t>
            </a:fld>
            <a:endParaRPr lang="zh-CN" altLang="en-US"/>
          </a:p>
        </p:txBody>
      </p:sp>
    </p:spTree>
    <p:extLst>
      <p:ext uri="{BB962C8B-B14F-4D97-AF65-F5344CB8AC3E}">
        <p14:creationId xmlns:p14="http://schemas.microsoft.com/office/powerpoint/2010/main" val="917658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707886"/>
          </a:xfrm>
          <a:prstGeom prst="rect">
            <a:avLst/>
          </a:prstGeom>
          <a:noFill/>
        </p:spPr>
        <p:txBody>
          <a:bodyPr wrap="square" rtlCol="0">
            <a:spAutoFit/>
          </a:bodyPr>
          <a:lstStyle/>
          <a:p>
            <a:pPr algn="ctr"/>
            <a:r>
              <a:rPr lang="zh-CN" altLang="en-US" sz="4000" dirty="0"/>
              <a:t>二、基本模型</a:t>
            </a:r>
          </a:p>
        </p:txBody>
      </p:sp>
      <p:sp>
        <p:nvSpPr>
          <p:cNvPr id="5" name="灯片编号占位符 4">
            <a:extLst>
              <a:ext uri="{FF2B5EF4-FFF2-40B4-BE49-F238E27FC236}">
                <a16:creationId xmlns:a16="http://schemas.microsoft.com/office/drawing/2014/main" id="{C38B03A2-F4B2-4B04-BD33-C27E677234C6}"/>
              </a:ext>
            </a:extLst>
          </p:cNvPr>
          <p:cNvSpPr>
            <a:spLocks noGrp="1"/>
          </p:cNvSpPr>
          <p:nvPr>
            <p:ph type="sldNum" sz="quarter" idx="4"/>
          </p:nvPr>
        </p:nvSpPr>
        <p:spPr>
          <a:xfrm>
            <a:off x="8610600" y="6356350"/>
            <a:ext cx="2743200" cy="365125"/>
          </a:xfrm>
        </p:spPr>
        <p:txBody>
          <a:bodyPr/>
          <a:lstStyle/>
          <a:p>
            <a:fld id="{CEDF435E-B3EF-42D1-AF76-0DD2579A66A6}" type="slidenum">
              <a:rPr lang="zh-CN" altLang="en-US" smtClean="0"/>
              <a:t>10</a:t>
            </a:fld>
            <a:endParaRPr lang="zh-CN" altLang="en-US"/>
          </a:p>
        </p:txBody>
      </p:sp>
      <p:grpSp>
        <p:nvGrpSpPr>
          <p:cNvPr id="34" name="组合 33">
            <a:extLst>
              <a:ext uri="{FF2B5EF4-FFF2-40B4-BE49-F238E27FC236}">
                <a16:creationId xmlns:a16="http://schemas.microsoft.com/office/drawing/2014/main" id="{3CA3868F-075B-4224-A8BC-04C26F6973A4}"/>
              </a:ext>
            </a:extLst>
          </p:cNvPr>
          <p:cNvGrpSpPr/>
          <p:nvPr/>
        </p:nvGrpSpPr>
        <p:grpSpPr>
          <a:xfrm>
            <a:off x="1656080" y="940562"/>
            <a:ext cx="1396902" cy="3915283"/>
            <a:chOff x="959583" y="940562"/>
            <a:chExt cx="1396902" cy="3915283"/>
          </a:xfrm>
        </p:grpSpPr>
        <p:pic>
          <p:nvPicPr>
            <p:cNvPr id="7" name="图形 6">
              <a:extLst>
                <a:ext uri="{FF2B5EF4-FFF2-40B4-BE49-F238E27FC236}">
                  <a16:creationId xmlns:a16="http://schemas.microsoft.com/office/drawing/2014/main" id="{0EAF9398-E09C-4A08-BD26-A232DE56F0F1}"/>
                </a:ext>
              </a:extLst>
            </p:cNvPr>
            <p:cNvPicPr>
              <a:picLocks noChangeAspect="1"/>
            </p:cNvPicPr>
            <p:nvPr/>
          </p:nvPicPr>
          <p:blipFill rotWithShape="1">
            <a:blip r:embed="rId4"/>
            <a:srcRect/>
            <a:stretch/>
          </p:blipFill>
          <p:spPr>
            <a:xfrm>
              <a:off x="959583" y="940562"/>
              <a:ext cx="792099" cy="3734162"/>
            </a:xfrm>
            <a:prstGeom prst="rect">
              <a:avLst/>
            </a:prstGeom>
          </p:spPr>
        </p:pic>
        <p:cxnSp>
          <p:nvCxnSpPr>
            <p:cNvPr id="9" name="直接连接符 8">
              <a:extLst>
                <a:ext uri="{FF2B5EF4-FFF2-40B4-BE49-F238E27FC236}">
                  <a16:creationId xmlns:a16="http://schemas.microsoft.com/office/drawing/2014/main" id="{F75F4802-C17F-43F1-9B76-C6D226448BEE}"/>
                </a:ext>
              </a:extLst>
            </p:cNvPr>
            <p:cNvCxnSpPr/>
            <p:nvPr/>
          </p:nvCxnSpPr>
          <p:spPr>
            <a:xfrm>
              <a:off x="1752600" y="45650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650CE90-0B76-4002-953A-5FD7115BFE0F}"/>
                </a:ext>
              </a:extLst>
            </p:cNvPr>
            <p:cNvCxnSpPr/>
            <p:nvPr/>
          </p:nvCxnSpPr>
          <p:spPr>
            <a:xfrm>
              <a:off x="1751682" y="46412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F23FE5D-F458-449E-AC00-2A804366A3B0}"/>
                </a:ext>
              </a:extLst>
            </p:cNvPr>
            <p:cNvCxnSpPr>
              <a:cxnSpLocks/>
            </p:cNvCxnSpPr>
            <p:nvPr/>
          </p:nvCxnSpPr>
          <p:spPr>
            <a:xfrm>
              <a:off x="1878330" y="434911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7286445-49D5-4C90-96EE-9732A1479F12}"/>
                </a:ext>
              </a:extLst>
            </p:cNvPr>
            <p:cNvCxnSpPr>
              <a:cxnSpLocks/>
            </p:cNvCxnSpPr>
            <p:nvPr/>
          </p:nvCxnSpPr>
          <p:spPr>
            <a:xfrm flipV="1">
              <a:off x="1879600" y="464375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对象 17">
              <a:extLst>
                <a:ext uri="{FF2B5EF4-FFF2-40B4-BE49-F238E27FC236}">
                  <a16:creationId xmlns:a16="http://schemas.microsoft.com/office/drawing/2014/main" id="{4705B854-7FF1-40CF-9750-28278BD5B7A4}"/>
                </a:ext>
              </a:extLst>
            </p:cNvPr>
            <p:cNvGraphicFramePr>
              <a:graphicFrameLocks noChangeAspect="1"/>
            </p:cNvGraphicFramePr>
            <p:nvPr/>
          </p:nvGraphicFramePr>
          <p:xfrm>
            <a:off x="2003142" y="4340096"/>
            <a:ext cx="353343" cy="449709"/>
          </p:xfrm>
          <a:graphic>
            <a:graphicData uri="http://schemas.openxmlformats.org/presentationml/2006/ole">
              <mc:AlternateContent xmlns:mc="http://schemas.openxmlformats.org/markup-compatibility/2006">
                <mc:Choice xmlns:v="urn:schemas-microsoft-com:vml" Requires="v">
                  <p:oleObj spid="_x0000_s3096" name="Equation" r:id="rId5" imgW="139680" imgH="177480" progId="Equation.DSMT4">
                    <p:embed/>
                  </p:oleObj>
                </mc:Choice>
                <mc:Fallback>
                  <p:oleObj name="Equation" r:id="rId5" imgW="139680" imgH="177480" progId="Equation.DSMT4">
                    <p:embed/>
                    <p:pic>
                      <p:nvPicPr>
                        <p:cNvPr id="18" name="对象 17">
                          <a:extLst>
                            <a:ext uri="{FF2B5EF4-FFF2-40B4-BE49-F238E27FC236}">
                              <a16:creationId xmlns:a16="http://schemas.microsoft.com/office/drawing/2014/main" id="{4705B854-7FF1-40CF-9750-28278BD5B7A4}"/>
                            </a:ext>
                          </a:extLst>
                        </p:cNvPr>
                        <p:cNvPicPr/>
                        <p:nvPr/>
                      </p:nvPicPr>
                      <p:blipFill>
                        <a:blip r:embed="rId6"/>
                        <a:stretch>
                          <a:fillRect/>
                        </a:stretch>
                      </p:blipFill>
                      <p:spPr>
                        <a:xfrm>
                          <a:off x="2003142" y="4340096"/>
                          <a:ext cx="353343" cy="449709"/>
                        </a:xfrm>
                        <a:prstGeom prst="rect">
                          <a:avLst/>
                        </a:prstGeom>
                      </p:spPr>
                    </p:pic>
                  </p:oleObj>
                </mc:Fallback>
              </mc:AlternateContent>
            </a:graphicData>
          </a:graphic>
        </p:graphicFrame>
      </p:grpSp>
      <p:grpSp>
        <p:nvGrpSpPr>
          <p:cNvPr id="50" name="组合 49">
            <a:extLst>
              <a:ext uri="{FF2B5EF4-FFF2-40B4-BE49-F238E27FC236}">
                <a16:creationId xmlns:a16="http://schemas.microsoft.com/office/drawing/2014/main" id="{D7077AA5-7ED2-4BDC-8E55-F803EB66FDF9}"/>
              </a:ext>
            </a:extLst>
          </p:cNvPr>
          <p:cNvGrpSpPr/>
          <p:nvPr/>
        </p:nvGrpSpPr>
        <p:grpSpPr>
          <a:xfrm>
            <a:off x="4376816" y="975062"/>
            <a:ext cx="2093269" cy="3863638"/>
            <a:chOff x="3032244" y="964902"/>
            <a:chExt cx="2093269" cy="3863638"/>
          </a:xfrm>
        </p:grpSpPr>
        <p:pic>
          <p:nvPicPr>
            <p:cNvPr id="44" name="图形 43">
              <a:extLst>
                <a:ext uri="{FF2B5EF4-FFF2-40B4-BE49-F238E27FC236}">
                  <a16:creationId xmlns:a16="http://schemas.microsoft.com/office/drawing/2014/main" id="{C9481265-E568-4584-8D73-3BD5EEBAA298}"/>
                </a:ext>
              </a:extLst>
            </p:cNvPr>
            <p:cNvPicPr>
              <a:picLocks noChangeAspect="1"/>
            </p:cNvPicPr>
            <p:nvPr/>
          </p:nvPicPr>
          <p:blipFill rotWithShape="1">
            <a:blip r:embed="rId4"/>
            <a:srcRect/>
            <a:stretch/>
          </p:blipFill>
          <p:spPr>
            <a:xfrm>
              <a:off x="3032244" y="964902"/>
              <a:ext cx="790419" cy="3679345"/>
            </a:xfrm>
            <a:prstGeom prst="rect">
              <a:avLst/>
            </a:prstGeom>
          </p:spPr>
        </p:pic>
        <p:cxnSp>
          <p:nvCxnSpPr>
            <p:cNvPr id="45" name="直接连接符 44">
              <a:extLst>
                <a:ext uri="{FF2B5EF4-FFF2-40B4-BE49-F238E27FC236}">
                  <a16:creationId xmlns:a16="http://schemas.microsoft.com/office/drawing/2014/main" id="{F9B81D4E-E1D9-4BBD-9C79-485A86D03A8D}"/>
                </a:ext>
              </a:extLst>
            </p:cNvPr>
            <p:cNvCxnSpPr/>
            <p:nvPr/>
          </p:nvCxnSpPr>
          <p:spPr>
            <a:xfrm>
              <a:off x="3825240" y="4530090"/>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FDB9334-9B04-43B9-8C86-3294C3577D30}"/>
                </a:ext>
              </a:extLst>
            </p:cNvPr>
            <p:cNvCxnSpPr/>
            <p:nvPr/>
          </p:nvCxnSpPr>
          <p:spPr>
            <a:xfrm>
              <a:off x="3824322" y="4613910"/>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8FD7ADE-6D8D-4B2F-AC2E-52B10120EFFA}"/>
                </a:ext>
              </a:extLst>
            </p:cNvPr>
            <p:cNvCxnSpPr>
              <a:cxnSpLocks/>
            </p:cNvCxnSpPr>
            <p:nvPr/>
          </p:nvCxnSpPr>
          <p:spPr>
            <a:xfrm>
              <a:off x="3950970" y="4314190"/>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5EA0B44-0C18-4857-AFA1-93E443F20DD0}"/>
                </a:ext>
              </a:extLst>
            </p:cNvPr>
            <p:cNvCxnSpPr>
              <a:cxnSpLocks/>
            </p:cNvCxnSpPr>
            <p:nvPr/>
          </p:nvCxnSpPr>
          <p:spPr>
            <a:xfrm flipV="1">
              <a:off x="3952240" y="4616450"/>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对象 48">
              <a:extLst>
                <a:ext uri="{FF2B5EF4-FFF2-40B4-BE49-F238E27FC236}">
                  <a16:creationId xmlns:a16="http://schemas.microsoft.com/office/drawing/2014/main" id="{B136ED53-FD80-419D-A375-A323691547A7}"/>
                </a:ext>
              </a:extLst>
            </p:cNvPr>
            <p:cNvGraphicFramePr>
              <a:graphicFrameLocks noChangeAspect="1"/>
            </p:cNvGraphicFramePr>
            <p:nvPr/>
          </p:nvGraphicFramePr>
          <p:xfrm>
            <a:off x="4071778" y="4333029"/>
            <a:ext cx="1053735" cy="409786"/>
          </p:xfrm>
          <a:graphic>
            <a:graphicData uri="http://schemas.openxmlformats.org/presentationml/2006/ole">
              <mc:AlternateContent xmlns:mc="http://schemas.openxmlformats.org/markup-compatibility/2006">
                <mc:Choice xmlns:v="urn:schemas-microsoft-com:vml" Requires="v">
                  <p:oleObj spid="_x0000_s3097" name="Equation" r:id="rId7" imgW="457200" imgH="177480" progId="Equation.DSMT4">
                    <p:embed/>
                  </p:oleObj>
                </mc:Choice>
                <mc:Fallback>
                  <p:oleObj name="Equation" r:id="rId7" imgW="457200" imgH="177480" progId="Equation.DSMT4">
                    <p:embed/>
                    <p:pic>
                      <p:nvPicPr>
                        <p:cNvPr id="49" name="对象 48">
                          <a:extLst>
                            <a:ext uri="{FF2B5EF4-FFF2-40B4-BE49-F238E27FC236}">
                              <a16:creationId xmlns:a16="http://schemas.microsoft.com/office/drawing/2014/main" id="{B136ED53-FD80-419D-A375-A323691547A7}"/>
                            </a:ext>
                          </a:extLst>
                        </p:cNvPr>
                        <p:cNvPicPr/>
                        <p:nvPr/>
                      </p:nvPicPr>
                      <p:blipFill>
                        <a:blip r:embed="rId8"/>
                        <a:stretch>
                          <a:fillRect/>
                        </a:stretch>
                      </p:blipFill>
                      <p:spPr>
                        <a:xfrm>
                          <a:off x="4071778" y="4333029"/>
                          <a:ext cx="1053735" cy="409786"/>
                        </a:xfrm>
                        <a:prstGeom prst="rect">
                          <a:avLst/>
                        </a:prstGeom>
                      </p:spPr>
                    </p:pic>
                  </p:oleObj>
                </mc:Fallback>
              </mc:AlternateContent>
            </a:graphicData>
          </a:graphic>
        </p:graphicFrame>
      </p:grpSp>
      <p:sp>
        <p:nvSpPr>
          <p:cNvPr id="51" name="加号 50">
            <a:extLst>
              <a:ext uri="{FF2B5EF4-FFF2-40B4-BE49-F238E27FC236}">
                <a16:creationId xmlns:a16="http://schemas.microsoft.com/office/drawing/2014/main" id="{DF6457D5-786E-4A10-9A24-EFC52EF66C5A}"/>
              </a:ext>
            </a:extLst>
          </p:cNvPr>
          <p:cNvSpPr/>
          <p:nvPr/>
        </p:nvSpPr>
        <p:spPr>
          <a:xfrm>
            <a:off x="3056640" y="2387182"/>
            <a:ext cx="883917" cy="88391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01FAE412-314E-42C8-B10D-A209C2E5289C}"/>
              </a:ext>
            </a:extLst>
          </p:cNvPr>
          <p:cNvSpPr/>
          <p:nvPr/>
        </p:nvSpPr>
        <p:spPr>
          <a:xfrm>
            <a:off x="5943217" y="2256590"/>
            <a:ext cx="2627713" cy="1095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叠加得到</a:t>
            </a:r>
          </a:p>
        </p:txBody>
      </p:sp>
      <p:pic>
        <p:nvPicPr>
          <p:cNvPr id="54" name="图形 53">
            <a:extLst>
              <a:ext uri="{FF2B5EF4-FFF2-40B4-BE49-F238E27FC236}">
                <a16:creationId xmlns:a16="http://schemas.microsoft.com/office/drawing/2014/main" id="{1E272460-9BC2-4F9F-8036-7E29C3C4EE94}"/>
              </a:ext>
            </a:extLst>
          </p:cNvPr>
          <p:cNvPicPr>
            <a:picLocks noChangeAspect="1"/>
          </p:cNvPicPr>
          <p:nvPr/>
        </p:nvPicPr>
        <p:blipFill rotWithShape="1">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3999" t="6648" r="40401" b="10380"/>
          <a:stretch/>
        </p:blipFill>
        <p:spPr>
          <a:xfrm>
            <a:off x="9117902" y="940517"/>
            <a:ext cx="936117" cy="3734207"/>
          </a:xfrm>
          <a:prstGeom prst="rect">
            <a:avLst/>
          </a:prstGeom>
        </p:spPr>
      </p:pic>
    </p:spTree>
    <p:extLst>
      <p:ext uri="{BB962C8B-B14F-4D97-AF65-F5344CB8AC3E}">
        <p14:creationId xmlns:p14="http://schemas.microsoft.com/office/powerpoint/2010/main" val="3169330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707886"/>
          </a:xfrm>
          <a:prstGeom prst="rect">
            <a:avLst/>
          </a:prstGeom>
          <a:noFill/>
        </p:spPr>
        <p:txBody>
          <a:bodyPr wrap="square" rtlCol="0">
            <a:spAutoFit/>
          </a:bodyPr>
          <a:lstStyle/>
          <a:p>
            <a:pPr algn="ctr"/>
            <a:r>
              <a:rPr lang="zh-CN" altLang="en-US" sz="4000" dirty="0"/>
              <a:t>二、基本模型</a:t>
            </a:r>
          </a:p>
        </p:txBody>
      </p:sp>
      <p:sp>
        <p:nvSpPr>
          <p:cNvPr id="5" name="灯片编号占位符 4">
            <a:extLst>
              <a:ext uri="{FF2B5EF4-FFF2-40B4-BE49-F238E27FC236}">
                <a16:creationId xmlns:a16="http://schemas.microsoft.com/office/drawing/2014/main" id="{C38B03A2-F4B2-4B04-BD33-C27E677234C6}"/>
              </a:ext>
            </a:extLst>
          </p:cNvPr>
          <p:cNvSpPr>
            <a:spLocks noGrp="1"/>
          </p:cNvSpPr>
          <p:nvPr>
            <p:ph type="sldNum" sz="quarter" idx="4"/>
          </p:nvPr>
        </p:nvSpPr>
        <p:spPr>
          <a:xfrm>
            <a:off x="8610600" y="6356350"/>
            <a:ext cx="2743200" cy="365125"/>
          </a:xfrm>
        </p:spPr>
        <p:txBody>
          <a:bodyPr/>
          <a:lstStyle/>
          <a:p>
            <a:fld id="{CEDF435E-B3EF-42D1-AF76-0DD2579A66A6}" type="slidenum">
              <a:rPr lang="zh-CN" altLang="en-US" smtClean="0"/>
              <a:t>11</a:t>
            </a:fld>
            <a:endParaRPr lang="zh-CN" altLang="en-US"/>
          </a:p>
        </p:txBody>
      </p:sp>
      <p:grpSp>
        <p:nvGrpSpPr>
          <p:cNvPr id="34" name="组合 33">
            <a:extLst>
              <a:ext uri="{FF2B5EF4-FFF2-40B4-BE49-F238E27FC236}">
                <a16:creationId xmlns:a16="http://schemas.microsoft.com/office/drawing/2014/main" id="{3CA3868F-075B-4224-A8BC-04C26F6973A4}"/>
              </a:ext>
            </a:extLst>
          </p:cNvPr>
          <p:cNvGrpSpPr/>
          <p:nvPr/>
        </p:nvGrpSpPr>
        <p:grpSpPr>
          <a:xfrm>
            <a:off x="1656080" y="940562"/>
            <a:ext cx="1396902" cy="3915283"/>
            <a:chOff x="959583" y="940562"/>
            <a:chExt cx="1396902" cy="3915283"/>
          </a:xfrm>
        </p:grpSpPr>
        <p:pic>
          <p:nvPicPr>
            <p:cNvPr id="7" name="图形 6">
              <a:extLst>
                <a:ext uri="{FF2B5EF4-FFF2-40B4-BE49-F238E27FC236}">
                  <a16:creationId xmlns:a16="http://schemas.microsoft.com/office/drawing/2014/main" id="{0EAF9398-E09C-4A08-BD26-A232DE56F0F1}"/>
                </a:ext>
              </a:extLst>
            </p:cNvPr>
            <p:cNvPicPr>
              <a:picLocks noChangeAspect="1"/>
            </p:cNvPicPr>
            <p:nvPr/>
          </p:nvPicPr>
          <p:blipFill rotWithShape="1">
            <a:blip r:embed="rId4"/>
            <a:srcRect/>
            <a:stretch/>
          </p:blipFill>
          <p:spPr>
            <a:xfrm>
              <a:off x="959583" y="940562"/>
              <a:ext cx="792099" cy="3734162"/>
            </a:xfrm>
            <a:prstGeom prst="rect">
              <a:avLst/>
            </a:prstGeom>
          </p:spPr>
        </p:pic>
        <p:cxnSp>
          <p:nvCxnSpPr>
            <p:cNvPr id="9" name="直接连接符 8">
              <a:extLst>
                <a:ext uri="{FF2B5EF4-FFF2-40B4-BE49-F238E27FC236}">
                  <a16:creationId xmlns:a16="http://schemas.microsoft.com/office/drawing/2014/main" id="{F75F4802-C17F-43F1-9B76-C6D226448BEE}"/>
                </a:ext>
              </a:extLst>
            </p:cNvPr>
            <p:cNvCxnSpPr/>
            <p:nvPr/>
          </p:nvCxnSpPr>
          <p:spPr>
            <a:xfrm>
              <a:off x="1752600" y="45650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650CE90-0B76-4002-953A-5FD7115BFE0F}"/>
                </a:ext>
              </a:extLst>
            </p:cNvPr>
            <p:cNvCxnSpPr/>
            <p:nvPr/>
          </p:nvCxnSpPr>
          <p:spPr>
            <a:xfrm>
              <a:off x="1751682" y="46412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F23FE5D-F458-449E-AC00-2A804366A3B0}"/>
                </a:ext>
              </a:extLst>
            </p:cNvPr>
            <p:cNvCxnSpPr>
              <a:cxnSpLocks/>
            </p:cNvCxnSpPr>
            <p:nvPr/>
          </p:nvCxnSpPr>
          <p:spPr>
            <a:xfrm>
              <a:off x="1878330" y="434911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7286445-49D5-4C90-96EE-9732A1479F12}"/>
                </a:ext>
              </a:extLst>
            </p:cNvPr>
            <p:cNvCxnSpPr>
              <a:cxnSpLocks/>
            </p:cNvCxnSpPr>
            <p:nvPr/>
          </p:nvCxnSpPr>
          <p:spPr>
            <a:xfrm flipV="1">
              <a:off x="1879600" y="464375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对象 17">
              <a:extLst>
                <a:ext uri="{FF2B5EF4-FFF2-40B4-BE49-F238E27FC236}">
                  <a16:creationId xmlns:a16="http://schemas.microsoft.com/office/drawing/2014/main" id="{4705B854-7FF1-40CF-9750-28278BD5B7A4}"/>
                </a:ext>
              </a:extLst>
            </p:cNvPr>
            <p:cNvGraphicFramePr>
              <a:graphicFrameLocks noChangeAspect="1"/>
            </p:cNvGraphicFramePr>
            <p:nvPr/>
          </p:nvGraphicFramePr>
          <p:xfrm>
            <a:off x="2003142" y="4340096"/>
            <a:ext cx="353343" cy="449709"/>
          </p:xfrm>
          <a:graphic>
            <a:graphicData uri="http://schemas.openxmlformats.org/presentationml/2006/ole">
              <mc:AlternateContent xmlns:mc="http://schemas.openxmlformats.org/markup-compatibility/2006">
                <mc:Choice xmlns:v="urn:schemas-microsoft-com:vml" Requires="v">
                  <p:oleObj spid="_x0000_s4120" name="Equation" r:id="rId5" imgW="139680" imgH="177480" progId="Equation.DSMT4">
                    <p:embed/>
                  </p:oleObj>
                </mc:Choice>
                <mc:Fallback>
                  <p:oleObj name="Equation" r:id="rId5" imgW="139680" imgH="177480" progId="Equation.DSMT4">
                    <p:embed/>
                    <p:pic>
                      <p:nvPicPr>
                        <p:cNvPr id="18" name="对象 17">
                          <a:extLst>
                            <a:ext uri="{FF2B5EF4-FFF2-40B4-BE49-F238E27FC236}">
                              <a16:creationId xmlns:a16="http://schemas.microsoft.com/office/drawing/2014/main" id="{4705B854-7FF1-40CF-9750-28278BD5B7A4}"/>
                            </a:ext>
                          </a:extLst>
                        </p:cNvPr>
                        <p:cNvPicPr/>
                        <p:nvPr/>
                      </p:nvPicPr>
                      <p:blipFill>
                        <a:blip r:embed="rId6"/>
                        <a:stretch>
                          <a:fillRect/>
                        </a:stretch>
                      </p:blipFill>
                      <p:spPr>
                        <a:xfrm>
                          <a:off x="2003142" y="4340096"/>
                          <a:ext cx="353343" cy="449709"/>
                        </a:xfrm>
                        <a:prstGeom prst="rect">
                          <a:avLst/>
                        </a:prstGeom>
                      </p:spPr>
                    </p:pic>
                  </p:oleObj>
                </mc:Fallback>
              </mc:AlternateContent>
            </a:graphicData>
          </a:graphic>
        </p:graphicFrame>
      </p:grpSp>
      <p:grpSp>
        <p:nvGrpSpPr>
          <p:cNvPr id="50" name="组合 49">
            <a:extLst>
              <a:ext uri="{FF2B5EF4-FFF2-40B4-BE49-F238E27FC236}">
                <a16:creationId xmlns:a16="http://schemas.microsoft.com/office/drawing/2014/main" id="{D7077AA5-7ED2-4BDC-8E55-F803EB66FDF9}"/>
              </a:ext>
            </a:extLst>
          </p:cNvPr>
          <p:cNvGrpSpPr/>
          <p:nvPr/>
        </p:nvGrpSpPr>
        <p:grpSpPr>
          <a:xfrm>
            <a:off x="4376816" y="975062"/>
            <a:ext cx="2093269" cy="3863638"/>
            <a:chOff x="3032244" y="964902"/>
            <a:chExt cx="2093269" cy="3863638"/>
          </a:xfrm>
        </p:grpSpPr>
        <p:pic>
          <p:nvPicPr>
            <p:cNvPr id="44" name="图形 43">
              <a:extLst>
                <a:ext uri="{FF2B5EF4-FFF2-40B4-BE49-F238E27FC236}">
                  <a16:creationId xmlns:a16="http://schemas.microsoft.com/office/drawing/2014/main" id="{C9481265-E568-4584-8D73-3BD5EEBAA298}"/>
                </a:ext>
              </a:extLst>
            </p:cNvPr>
            <p:cNvPicPr>
              <a:picLocks noChangeAspect="1"/>
            </p:cNvPicPr>
            <p:nvPr/>
          </p:nvPicPr>
          <p:blipFill rotWithShape="1">
            <a:blip r:embed="rId4"/>
            <a:srcRect/>
            <a:stretch/>
          </p:blipFill>
          <p:spPr>
            <a:xfrm>
              <a:off x="3032244" y="964902"/>
              <a:ext cx="790419" cy="3679345"/>
            </a:xfrm>
            <a:prstGeom prst="rect">
              <a:avLst/>
            </a:prstGeom>
          </p:spPr>
        </p:pic>
        <p:cxnSp>
          <p:nvCxnSpPr>
            <p:cNvPr id="45" name="直接连接符 44">
              <a:extLst>
                <a:ext uri="{FF2B5EF4-FFF2-40B4-BE49-F238E27FC236}">
                  <a16:creationId xmlns:a16="http://schemas.microsoft.com/office/drawing/2014/main" id="{F9B81D4E-E1D9-4BBD-9C79-485A86D03A8D}"/>
                </a:ext>
              </a:extLst>
            </p:cNvPr>
            <p:cNvCxnSpPr/>
            <p:nvPr/>
          </p:nvCxnSpPr>
          <p:spPr>
            <a:xfrm>
              <a:off x="3825240" y="4530090"/>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FDB9334-9B04-43B9-8C86-3294C3577D30}"/>
                </a:ext>
              </a:extLst>
            </p:cNvPr>
            <p:cNvCxnSpPr/>
            <p:nvPr/>
          </p:nvCxnSpPr>
          <p:spPr>
            <a:xfrm>
              <a:off x="3824322" y="4613910"/>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8FD7ADE-6D8D-4B2F-AC2E-52B10120EFFA}"/>
                </a:ext>
              </a:extLst>
            </p:cNvPr>
            <p:cNvCxnSpPr>
              <a:cxnSpLocks/>
            </p:cNvCxnSpPr>
            <p:nvPr/>
          </p:nvCxnSpPr>
          <p:spPr>
            <a:xfrm>
              <a:off x="3950970" y="4314190"/>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5EA0B44-0C18-4857-AFA1-93E443F20DD0}"/>
                </a:ext>
              </a:extLst>
            </p:cNvPr>
            <p:cNvCxnSpPr>
              <a:cxnSpLocks/>
            </p:cNvCxnSpPr>
            <p:nvPr/>
          </p:nvCxnSpPr>
          <p:spPr>
            <a:xfrm flipV="1">
              <a:off x="3952240" y="4616450"/>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对象 48">
              <a:extLst>
                <a:ext uri="{FF2B5EF4-FFF2-40B4-BE49-F238E27FC236}">
                  <a16:creationId xmlns:a16="http://schemas.microsoft.com/office/drawing/2014/main" id="{B136ED53-FD80-419D-A375-A323691547A7}"/>
                </a:ext>
              </a:extLst>
            </p:cNvPr>
            <p:cNvGraphicFramePr>
              <a:graphicFrameLocks noChangeAspect="1"/>
            </p:cNvGraphicFramePr>
            <p:nvPr/>
          </p:nvGraphicFramePr>
          <p:xfrm>
            <a:off x="4071778" y="4333029"/>
            <a:ext cx="1053735" cy="409786"/>
          </p:xfrm>
          <a:graphic>
            <a:graphicData uri="http://schemas.openxmlformats.org/presentationml/2006/ole">
              <mc:AlternateContent xmlns:mc="http://schemas.openxmlformats.org/markup-compatibility/2006">
                <mc:Choice xmlns:v="urn:schemas-microsoft-com:vml" Requires="v">
                  <p:oleObj spid="_x0000_s4121" name="Equation" r:id="rId7" imgW="457200" imgH="177480" progId="Equation.DSMT4">
                    <p:embed/>
                  </p:oleObj>
                </mc:Choice>
                <mc:Fallback>
                  <p:oleObj name="Equation" r:id="rId7" imgW="457200" imgH="177480" progId="Equation.DSMT4">
                    <p:embed/>
                    <p:pic>
                      <p:nvPicPr>
                        <p:cNvPr id="49" name="对象 48">
                          <a:extLst>
                            <a:ext uri="{FF2B5EF4-FFF2-40B4-BE49-F238E27FC236}">
                              <a16:creationId xmlns:a16="http://schemas.microsoft.com/office/drawing/2014/main" id="{B136ED53-FD80-419D-A375-A323691547A7}"/>
                            </a:ext>
                          </a:extLst>
                        </p:cNvPr>
                        <p:cNvPicPr/>
                        <p:nvPr/>
                      </p:nvPicPr>
                      <p:blipFill>
                        <a:blip r:embed="rId8"/>
                        <a:stretch>
                          <a:fillRect/>
                        </a:stretch>
                      </p:blipFill>
                      <p:spPr>
                        <a:xfrm>
                          <a:off x="4071778" y="4333029"/>
                          <a:ext cx="1053735" cy="409786"/>
                        </a:xfrm>
                        <a:prstGeom prst="rect">
                          <a:avLst/>
                        </a:prstGeom>
                      </p:spPr>
                    </p:pic>
                  </p:oleObj>
                </mc:Fallback>
              </mc:AlternateContent>
            </a:graphicData>
          </a:graphic>
        </p:graphicFrame>
      </p:grpSp>
      <p:sp>
        <p:nvSpPr>
          <p:cNvPr id="51" name="加号 50">
            <a:extLst>
              <a:ext uri="{FF2B5EF4-FFF2-40B4-BE49-F238E27FC236}">
                <a16:creationId xmlns:a16="http://schemas.microsoft.com/office/drawing/2014/main" id="{DF6457D5-786E-4A10-9A24-EFC52EF66C5A}"/>
              </a:ext>
            </a:extLst>
          </p:cNvPr>
          <p:cNvSpPr/>
          <p:nvPr/>
        </p:nvSpPr>
        <p:spPr>
          <a:xfrm>
            <a:off x="3056640" y="2387182"/>
            <a:ext cx="883917" cy="88391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01FAE412-314E-42C8-B10D-A209C2E5289C}"/>
              </a:ext>
            </a:extLst>
          </p:cNvPr>
          <p:cNvSpPr/>
          <p:nvPr/>
        </p:nvSpPr>
        <p:spPr>
          <a:xfrm>
            <a:off x="5943217" y="2256590"/>
            <a:ext cx="2627713" cy="1095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叠加得到</a:t>
            </a:r>
          </a:p>
        </p:txBody>
      </p:sp>
      <p:pic>
        <p:nvPicPr>
          <p:cNvPr id="54" name="图形 53">
            <a:extLst>
              <a:ext uri="{FF2B5EF4-FFF2-40B4-BE49-F238E27FC236}">
                <a16:creationId xmlns:a16="http://schemas.microsoft.com/office/drawing/2014/main" id="{1E272460-9BC2-4F9F-8036-7E29C3C4EE94}"/>
              </a:ext>
            </a:extLst>
          </p:cNvPr>
          <p:cNvPicPr>
            <a:picLocks noChangeAspect="1"/>
          </p:cNvPicPr>
          <p:nvPr/>
        </p:nvPicPr>
        <p:blipFill rotWithShape="1">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3999" t="6648" r="40401" b="10380"/>
          <a:stretch/>
        </p:blipFill>
        <p:spPr>
          <a:xfrm>
            <a:off x="9117902" y="940517"/>
            <a:ext cx="936117" cy="3734207"/>
          </a:xfrm>
          <a:prstGeom prst="rect">
            <a:avLst/>
          </a:prstGeom>
        </p:spPr>
      </p:pic>
      <p:sp>
        <p:nvSpPr>
          <p:cNvPr id="24" name="矩形 23">
            <a:extLst>
              <a:ext uri="{FF2B5EF4-FFF2-40B4-BE49-F238E27FC236}">
                <a16:creationId xmlns:a16="http://schemas.microsoft.com/office/drawing/2014/main" id="{81117DC4-C5AA-47DC-92AE-AF2DF0175F11}"/>
              </a:ext>
            </a:extLst>
          </p:cNvPr>
          <p:cNvSpPr/>
          <p:nvPr/>
        </p:nvSpPr>
        <p:spPr>
          <a:xfrm>
            <a:off x="9262109" y="940517"/>
            <a:ext cx="647701" cy="37342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5B38CEC6-294B-45E4-996F-0C92E88907D4}"/>
              </a:ext>
            </a:extLst>
          </p:cNvPr>
          <p:cNvCxnSpPr>
            <a:cxnSpLocks/>
          </p:cNvCxnSpPr>
          <p:nvPr/>
        </p:nvCxnSpPr>
        <p:spPr>
          <a:xfrm flipV="1">
            <a:off x="7674123" y="3992138"/>
            <a:ext cx="1587986" cy="12487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5A5C58A-7653-4A23-98EB-7F5EBF79E049}"/>
              </a:ext>
            </a:extLst>
          </p:cNvPr>
          <p:cNvSpPr txBox="1"/>
          <p:nvPr/>
        </p:nvSpPr>
        <p:spPr>
          <a:xfrm>
            <a:off x="6179685" y="5010023"/>
            <a:ext cx="1405055" cy="461665"/>
          </a:xfrm>
          <a:prstGeom prst="rect">
            <a:avLst/>
          </a:prstGeom>
          <a:noFill/>
        </p:spPr>
        <p:txBody>
          <a:bodyPr wrap="square" rtlCol="0">
            <a:spAutoFit/>
          </a:bodyPr>
          <a:lstStyle/>
          <a:p>
            <a:r>
              <a:rPr lang="zh-CN" altLang="en-US" sz="2400" dirty="0"/>
              <a:t>莫尔条纹</a:t>
            </a:r>
          </a:p>
        </p:txBody>
      </p:sp>
    </p:spTree>
    <p:extLst>
      <p:ext uri="{BB962C8B-B14F-4D97-AF65-F5344CB8AC3E}">
        <p14:creationId xmlns:p14="http://schemas.microsoft.com/office/powerpoint/2010/main" val="1738784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707886"/>
          </a:xfrm>
          <a:prstGeom prst="rect">
            <a:avLst/>
          </a:prstGeom>
          <a:noFill/>
        </p:spPr>
        <p:txBody>
          <a:bodyPr wrap="square" rtlCol="0">
            <a:spAutoFit/>
          </a:bodyPr>
          <a:lstStyle/>
          <a:p>
            <a:pPr algn="ctr"/>
            <a:r>
              <a:rPr lang="zh-CN" altLang="en-US" sz="4000" dirty="0"/>
              <a:t>二、基本模型</a:t>
            </a:r>
          </a:p>
        </p:txBody>
      </p:sp>
      <p:sp>
        <p:nvSpPr>
          <p:cNvPr id="5" name="灯片编号占位符 4">
            <a:extLst>
              <a:ext uri="{FF2B5EF4-FFF2-40B4-BE49-F238E27FC236}">
                <a16:creationId xmlns:a16="http://schemas.microsoft.com/office/drawing/2014/main" id="{C38B03A2-F4B2-4B04-BD33-C27E677234C6}"/>
              </a:ext>
            </a:extLst>
          </p:cNvPr>
          <p:cNvSpPr>
            <a:spLocks noGrp="1"/>
          </p:cNvSpPr>
          <p:nvPr>
            <p:ph type="sldNum" sz="quarter" idx="4"/>
          </p:nvPr>
        </p:nvSpPr>
        <p:spPr>
          <a:xfrm>
            <a:off x="8610600" y="6356350"/>
            <a:ext cx="2743200" cy="365125"/>
          </a:xfrm>
        </p:spPr>
        <p:txBody>
          <a:bodyPr/>
          <a:lstStyle/>
          <a:p>
            <a:fld id="{CEDF435E-B3EF-42D1-AF76-0DD2579A66A6}" type="slidenum">
              <a:rPr lang="zh-CN" altLang="en-US" smtClean="0"/>
              <a:t>12</a:t>
            </a:fld>
            <a:endParaRPr lang="zh-CN" altLang="en-US"/>
          </a:p>
        </p:txBody>
      </p:sp>
      <p:pic>
        <p:nvPicPr>
          <p:cNvPr id="54" name="图形 53">
            <a:extLst>
              <a:ext uri="{FF2B5EF4-FFF2-40B4-BE49-F238E27FC236}">
                <a16:creationId xmlns:a16="http://schemas.microsoft.com/office/drawing/2014/main" id="{1E272460-9BC2-4F9F-8036-7E29C3C4EE94}"/>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43999" t="6648" r="40401" b="10380"/>
          <a:stretch/>
        </p:blipFill>
        <p:spPr>
          <a:xfrm>
            <a:off x="1656081" y="1355734"/>
            <a:ext cx="936117" cy="3734207"/>
          </a:xfrm>
          <a:prstGeom prst="rect">
            <a:avLst/>
          </a:prstGeom>
        </p:spPr>
      </p:pic>
      <p:pic>
        <p:nvPicPr>
          <p:cNvPr id="24" name="图形 23">
            <a:extLst>
              <a:ext uri="{FF2B5EF4-FFF2-40B4-BE49-F238E27FC236}">
                <a16:creationId xmlns:a16="http://schemas.microsoft.com/office/drawing/2014/main" id="{C7A7EC02-5D34-45CF-B6D4-57099F953EB0}"/>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43999" t="15910" r="40401" b="57748"/>
          <a:stretch/>
        </p:blipFill>
        <p:spPr>
          <a:xfrm>
            <a:off x="4343851" y="1003875"/>
            <a:ext cx="3504299" cy="4437923"/>
          </a:xfrm>
          <a:prstGeom prst="rect">
            <a:avLst/>
          </a:prstGeom>
        </p:spPr>
      </p:pic>
      <p:sp>
        <p:nvSpPr>
          <p:cNvPr id="6" name="矩形 5">
            <a:extLst>
              <a:ext uri="{FF2B5EF4-FFF2-40B4-BE49-F238E27FC236}">
                <a16:creationId xmlns:a16="http://schemas.microsoft.com/office/drawing/2014/main" id="{C342C3AB-9A95-4156-A2C3-694A75E6E9DB}"/>
              </a:ext>
            </a:extLst>
          </p:cNvPr>
          <p:cNvSpPr/>
          <p:nvPr/>
        </p:nvSpPr>
        <p:spPr>
          <a:xfrm>
            <a:off x="1656080" y="1841713"/>
            <a:ext cx="936118" cy="1116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接连接符 123">
            <a:extLst>
              <a:ext uri="{FF2B5EF4-FFF2-40B4-BE49-F238E27FC236}">
                <a16:creationId xmlns:a16="http://schemas.microsoft.com/office/drawing/2014/main" id="{4B927C4B-9856-4EC4-B347-247FDE623C01}"/>
              </a:ext>
            </a:extLst>
          </p:cNvPr>
          <p:cNvCxnSpPr>
            <a:cxnSpLocks/>
          </p:cNvCxnSpPr>
          <p:nvPr/>
        </p:nvCxnSpPr>
        <p:spPr>
          <a:xfrm flipV="1">
            <a:off x="2602929" y="1003876"/>
            <a:ext cx="1740922" cy="8257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861A836-A277-4617-8412-21BB8006036B}"/>
              </a:ext>
            </a:extLst>
          </p:cNvPr>
          <p:cNvCxnSpPr>
            <a:cxnSpLocks/>
          </p:cNvCxnSpPr>
          <p:nvPr/>
        </p:nvCxnSpPr>
        <p:spPr>
          <a:xfrm>
            <a:off x="2602929" y="2979635"/>
            <a:ext cx="1761427" cy="24053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7CDAFCB3-4672-4454-B0C6-8FAD5DF2C5F0}"/>
              </a:ext>
            </a:extLst>
          </p:cNvPr>
          <p:cNvCxnSpPr>
            <a:cxnSpLocks/>
          </p:cNvCxnSpPr>
          <p:nvPr/>
        </p:nvCxnSpPr>
        <p:spPr>
          <a:xfrm flipH="1" flipV="1">
            <a:off x="6646233" y="2311170"/>
            <a:ext cx="1964368" cy="3924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EB3DD07E-C844-4049-8391-98CAC8AE17D7}"/>
              </a:ext>
            </a:extLst>
          </p:cNvPr>
          <p:cNvCxnSpPr>
            <a:cxnSpLocks/>
          </p:cNvCxnSpPr>
          <p:nvPr/>
        </p:nvCxnSpPr>
        <p:spPr>
          <a:xfrm flipH="1" flipV="1">
            <a:off x="6646233" y="4001999"/>
            <a:ext cx="1964368" cy="7094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3A6FCA7A-3C23-4B73-B477-025840626627}"/>
                  </a:ext>
                </a:extLst>
              </p:cNvPr>
              <p:cNvSpPr txBox="1"/>
              <p:nvPr/>
            </p:nvSpPr>
            <p:spPr>
              <a:xfrm>
                <a:off x="8610601" y="2441985"/>
                <a:ext cx="3493264" cy="523220"/>
              </a:xfrm>
              <a:prstGeom prst="rect">
                <a:avLst/>
              </a:prstGeom>
              <a:noFill/>
            </p:spPr>
            <p:txBody>
              <a:bodyPr wrap="none" rtlCol="0">
                <a:spAutoFit/>
              </a:bodyPr>
              <a:lstStyle/>
              <a:p>
                <a:r>
                  <a:rPr lang="zh-CN" altLang="en-US" sz="2800" dirty="0"/>
                  <a:t>两组黑线错开  </a:t>
                </a:r>
                <a14:m>
                  <m:oMath xmlns:m="http://schemas.openxmlformats.org/officeDocument/2006/math">
                    <m:r>
                      <a:rPr lang="en-US" altLang="zh-CN" sz="2800" i="1">
                        <a:latin typeface="Cambria Math" panose="02040503050406030204" pitchFamily="18" charset="0"/>
                      </a:rPr>
                      <m:t>⟹</m:t>
                    </m:r>
                  </m:oMath>
                </a14:m>
                <a:r>
                  <a:rPr lang="zh-CN" altLang="en-US" sz="2800" dirty="0"/>
                  <a:t>  暗</a:t>
                </a:r>
              </a:p>
            </p:txBody>
          </p:sp>
        </mc:Choice>
        <mc:Fallback xmlns="">
          <p:sp>
            <p:nvSpPr>
              <p:cNvPr id="135" name="文本框 134">
                <a:extLst>
                  <a:ext uri="{FF2B5EF4-FFF2-40B4-BE49-F238E27FC236}">
                    <a16:creationId xmlns:a16="http://schemas.microsoft.com/office/drawing/2014/main" id="{3A6FCA7A-3C23-4B73-B477-025840626627}"/>
                  </a:ext>
                </a:extLst>
              </p:cNvPr>
              <p:cNvSpPr txBox="1">
                <a:spLocks noRot="1" noChangeAspect="1" noMove="1" noResize="1" noEditPoints="1" noAdjustHandles="1" noChangeArrowheads="1" noChangeShapeType="1" noTextEdit="1"/>
              </p:cNvSpPr>
              <p:nvPr/>
            </p:nvSpPr>
            <p:spPr>
              <a:xfrm>
                <a:off x="8610601" y="2441985"/>
                <a:ext cx="3493264" cy="523220"/>
              </a:xfrm>
              <a:prstGeom prst="rect">
                <a:avLst/>
              </a:prstGeom>
              <a:blipFill>
                <a:blip r:embed="rId5"/>
                <a:stretch>
                  <a:fillRect l="-3665" t="-12941" r="-2443" b="-3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9730935C-1B3B-498F-BC58-D444582925AA}"/>
                  </a:ext>
                </a:extLst>
              </p:cNvPr>
              <p:cNvSpPr txBox="1"/>
              <p:nvPr/>
            </p:nvSpPr>
            <p:spPr>
              <a:xfrm>
                <a:off x="8610601" y="4449821"/>
                <a:ext cx="3493264" cy="523220"/>
              </a:xfrm>
              <a:prstGeom prst="rect">
                <a:avLst/>
              </a:prstGeom>
              <a:noFill/>
            </p:spPr>
            <p:txBody>
              <a:bodyPr wrap="none" rtlCol="0">
                <a:spAutoFit/>
              </a:bodyPr>
              <a:lstStyle/>
              <a:p>
                <a:r>
                  <a:rPr lang="zh-CN" altLang="en-US" sz="2800" dirty="0"/>
                  <a:t>两组黑线重叠  </a:t>
                </a:r>
                <a14:m>
                  <m:oMath xmlns:m="http://schemas.openxmlformats.org/officeDocument/2006/math">
                    <m:r>
                      <a:rPr lang="en-US" altLang="zh-CN" sz="2800" b="0" i="1" smtClean="0">
                        <a:latin typeface="Cambria Math" panose="02040503050406030204" pitchFamily="18" charset="0"/>
                      </a:rPr>
                      <m:t>⟹</m:t>
                    </m:r>
                  </m:oMath>
                </a14:m>
                <a:r>
                  <a:rPr lang="zh-CN" altLang="en-US" sz="2800" dirty="0"/>
                  <a:t>  明</a:t>
                </a:r>
              </a:p>
            </p:txBody>
          </p:sp>
        </mc:Choice>
        <mc:Fallback xmlns="">
          <p:sp>
            <p:nvSpPr>
              <p:cNvPr id="137" name="文本框 136">
                <a:extLst>
                  <a:ext uri="{FF2B5EF4-FFF2-40B4-BE49-F238E27FC236}">
                    <a16:creationId xmlns:a16="http://schemas.microsoft.com/office/drawing/2014/main" id="{9730935C-1B3B-498F-BC58-D444582925AA}"/>
                  </a:ext>
                </a:extLst>
              </p:cNvPr>
              <p:cNvSpPr txBox="1">
                <a:spLocks noRot="1" noChangeAspect="1" noMove="1" noResize="1" noEditPoints="1" noAdjustHandles="1" noChangeArrowheads="1" noChangeShapeType="1" noTextEdit="1"/>
              </p:cNvSpPr>
              <p:nvPr/>
            </p:nvSpPr>
            <p:spPr>
              <a:xfrm>
                <a:off x="8610601" y="4449821"/>
                <a:ext cx="3493264" cy="523220"/>
              </a:xfrm>
              <a:prstGeom prst="rect">
                <a:avLst/>
              </a:prstGeom>
              <a:blipFill>
                <a:blip r:embed="rId6"/>
                <a:stretch>
                  <a:fillRect l="-3665" t="-12791" r="-2443" b="-31395"/>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EB76DC22-C4D6-4CAC-B3DA-637548FEE187}"/>
              </a:ext>
            </a:extLst>
          </p:cNvPr>
          <p:cNvSpPr txBox="1"/>
          <p:nvPr/>
        </p:nvSpPr>
        <p:spPr>
          <a:xfrm>
            <a:off x="1656080" y="5998666"/>
            <a:ext cx="8443337" cy="523220"/>
          </a:xfrm>
          <a:prstGeom prst="rect">
            <a:avLst/>
          </a:prstGeom>
          <a:noFill/>
        </p:spPr>
        <p:txBody>
          <a:bodyPr wrap="none" rtlCol="0">
            <a:spAutoFit/>
          </a:bodyPr>
          <a:lstStyle/>
          <a:p>
            <a:r>
              <a:rPr lang="zh-CN" altLang="en-US" sz="2800" dirty="0"/>
              <a:t>物理本质：不同区域，线条所占面积的相对比例不同</a:t>
            </a:r>
          </a:p>
        </p:txBody>
      </p:sp>
    </p:spTree>
    <p:extLst>
      <p:ext uri="{BB962C8B-B14F-4D97-AF65-F5344CB8AC3E}">
        <p14:creationId xmlns:p14="http://schemas.microsoft.com/office/powerpoint/2010/main" val="4070559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707886"/>
          </a:xfrm>
          <a:prstGeom prst="rect">
            <a:avLst/>
          </a:prstGeom>
          <a:noFill/>
        </p:spPr>
        <p:txBody>
          <a:bodyPr wrap="square" rtlCol="0">
            <a:spAutoFit/>
          </a:bodyPr>
          <a:lstStyle/>
          <a:p>
            <a:pPr algn="ctr"/>
            <a:r>
              <a:rPr lang="zh-CN" altLang="en-US" sz="4000" dirty="0"/>
              <a:t>二、基本模型</a:t>
            </a:r>
          </a:p>
        </p:txBody>
      </p:sp>
      <p:sp>
        <p:nvSpPr>
          <p:cNvPr id="5" name="灯片编号占位符 4">
            <a:extLst>
              <a:ext uri="{FF2B5EF4-FFF2-40B4-BE49-F238E27FC236}">
                <a16:creationId xmlns:a16="http://schemas.microsoft.com/office/drawing/2014/main" id="{C38B03A2-F4B2-4B04-BD33-C27E677234C6}"/>
              </a:ext>
            </a:extLst>
          </p:cNvPr>
          <p:cNvSpPr>
            <a:spLocks noGrp="1"/>
          </p:cNvSpPr>
          <p:nvPr>
            <p:ph type="sldNum" sz="quarter" idx="4"/>
          </p:nvPr>
        </p:nvSpPr>
        <p:spPr>
          <a:xfrm>
            <a:off x="8610600" y="6356350"/>
            <a:ext cx="2743200" cy="365125"/>
          </a:xfrm>
        </p:spPr>
        <p:txBody>
          <a:bodyPr/>
          <a:lstStyle/>
          <a:p>
            <a:fld id="{CEDF435E-B3EF-42D1-AF76-0DD2579A66A6}" type="slidenum">
              <a:rPr lang="zh-CN" altLang="en-US" smtClean="0"/>
              <a:t>13</a:t>
            </a:fld>
            <a:endParaRPr lang="zh-CN" altLang="en-US"/>
          </a:p>
        </p:txBody>
      </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EF855AE2-8B8F-4ED4-9F41-1C32FC398B05}"/>
                  </a:ext>
                </a:extLst>
              </p:cNvPr>
              <p:cNvSpPr/>
              <p:nvPr/>
            </p:nvSpPr>
            <p:spPr>
              <a:xfrm>
                <a:off x="5044440" y="4741851"/>
                <a:ext cx="7070146" cy="1887183"/>
              </a:xfrm>
              <a:prstGeom prst="rect">
                <a:avLst/>
              </a:prstGeom>
            </p:spPr>
            <p:txBody>
              <a:bodyPr wrap="square">
                <a:spAutoFit/>
              </a:bodyPr>
              <a:lstStyle/>
              <a:p>
                <a:pPr>
                  <a:lnSpc>
                    <a:spcPct val="150000"/>
                  </a:lnSpc>
                </a:pPr>
                <a14:m>
                  <m:oMath xmlns:m="http://schemas.openxmlformats.org/officeDocument/2006/math">
                    <m:r>
                      <a:rPr lang="en-US" altLang="zh-CN" sz="3200" b="0" i="1" smtClean="0">
                        <a:latin typeface="Cambria Math" panose="02040503050406030204" pitchFamily="18" charset="0"/>
                      </a:rPr>
                      <m:t>𝐷</m:t>
                    </m:r>
                    <m:r>
                      <a:rPr lang="en-US" altLang="zh-CN" sz="3200" b="0" i="1" smtClean="0">
                        <a:latin typeface="Cambria Math" panose="02040503050406030204" pitchFamily="18" charset="0"/>
                      </a:rPr>
                      <m:t>=</m:t>
                    </m:r>
                    <m:d>
                      <m:dPr>
                        <m:ctrlPr>
                          <a:rPr lang="en-US" altLang="zh-CN" sz="3200" b="0" i="1" smtClean="0">
                            <a:latin typeface="Cambria Math" panose="02040503050406030204" pitchFamily="18" charset="0"/>
                          </a:rPr>
                        </m:ctrlPr>
                      </m:dPr>
                      <m:e>
                        <m:r>
                          <a:rPr lang="en-US" altLang="zh-CN" sz="3200" i="1" smtClean="0">
                            <a:latin typeface="Cambria Math" panose="02040503050406030204" pitchFamily="18" charset="0"/>
                          </a:rPr>
                          <m:t>𝑛</m:t>
                        </m:r>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𝑑</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𝑛</m:t>
                    </m:r>
                    <m:r>
                      <a:rPr lang="en-US" altLang="zh-CN" sz="3200" b="0" i="1" smtClean="0">
                        <a:latin typeface="Cambria Math" panose="02040503050406030204" pitchFamily="18" charset="0"/>
                      </a:rPr>
                      <m:t> </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𝑑</m:t>
                        </m:r>
                        <m:r>
                          <a:rPr lang="en-US" altLang="zh-CN" sz="3200" b="0" i="1" smtClean="0">
                            <a:latin typeface="Cambria Math" panose="02040503050406030204" pitchFamily="18" charset="0"/>
                          </a:rPr>
                          <m:t>+</m:t>
                        </m:r>
                        <m:d>
                          <m:dPr>
                            <m:begChr m:val="|"/>
                            <m:endChr m:val="|"/>
                            <m:ctrlPr>
                              <a:rPr lang="en-US" altLang="zh-CN" sz="3200" i="1">
                                <a:latin typeface="Cambria Math" panose="02040503050406030204" pitchFamily="18" charset="0"/>
                                <a:ea typeface="Cambria Math" panose="02040503050406030204" pitchFamily="18" charset="0"/>
                              </a:rPr>
                            </m:ctrlPr>
                          </m:dPr>
                          <m:e>
                            <m:r>
                              <m:rPr>
                                <m:sty m:val="p"/>
                              </m:rPr>
                              <a:rPr lang="en-US" altLang="zh-CN" sz="3200" b="0" i="0" smtClean="0">
                                <a:latin typeface="Cambria Math" panose="02040503050406030204" pitchFamily="18" charset="0"/>
                                <a:ea typeface="Cambria Math" panose="02040503050406030204" pitchFamily="18" charset="0"/>
                              </a:rPr>
                              <m:t>Δ</m:t>
                            </m:r>
                            <m:r>
                              <a:rPr lang="en-US" altLang="zh-CN" sz="3200" b="0" i="1" smtClean="0">
                                <a:latin typeface="Cambria Math" panose="02040503050406030204" pitchFamily="18" charset="0"/>
                                <a:ea typeface="Cambria Math" panose="02040503050406030204" pitchFamily="18" charset="0"/>
                              </a:rPr>
                              <m:t>𝑑</m:t>
                            </m:r>
                          </m:e>
                        </m:d>
                      </m:e>
                    </m:d>
                  </m:oMath>
                </a14:m>
                <a:r>
                  <a:rPr lang="en-US" altLang="zh-CN" sz="3200" dirty="0"/>
                  <a:t>		(1)</a:t>
                </a:r>
              </a:p>
              <a:p>
                <a:pPr>
                  <a:lnSpc>
                    <a:spcPct val="150000"/>
                  </a:lnSpc>
                </a:pPr>
                <a14:m>
                  <m:oMath xmlns:m="http://schemas.openxmlformats.org/officeDocument/2006/math">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𝐷</m:t>
                    </m:r>
                    <m:r>
                      <a:rPr lang="en-US" altLang="zh-CN" sz="3200" i="1">
                        <a:latin typeface="Cambria Math" panose="02040503050406030204" pitchFamily="18" charset="0"/>
                        <a:ea typeface="Cambria Math" panose="02040503050406030204" pitchFamily="18" charset="0"/>
                      </a:rPr>
                      <m:t>=</m:t>
                    </m:r>
                    <m:f>
                      <m:fPr>
                        <m:ctrlPr>
                          <a:rPr lang="en-US" altLang="zh-CN" sz="3200" i="1">
                            <a:latin typeface="Cambria Math" panose="02040503050406030204" pitchFamily="18" charset="0"/>
                            <a:ea typeface="Cambria Math" panose="02040503050406030204" pitchFamily="18" charset="0"/>
                          </a:rPr>
                        </m:ctrlPr>
                      </m:fPr>
                      <m:num>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𝑑</m:t>
                            </m:r>
                            <m:r>
                              <a:rPr lang="en-US" altLang="zh-CN" sz="3200" i="1">
                                <a:latin typeface="Cambria Math" panose="02040503050406030204" pitchFamily="18" charset="0"/>
                                <a:ea typeface="Cambria Math" panose="02040503050406030204" pitchFamily="18" charset="0"/>
                              </a:rPr>
                              <m:t>+</m:t>
                            </m:r>
                            <m:r>
                              <m:rPr>
                                <m:sty m:val="p"/>
                              </m:rPr>
                              <a:rPr lang="en-US" altLang="zh-CN" sz="3200">
                                <a:latin typeface="Cambria Math" panose="02040503050406030204" pitchFamily="18" charset="0"/>
                                <a:ea typeface="Cambria Math" panose="02040503050406030204" pitchFamily="18" charset="0"/>
                              </a:rPr>
                              <m:t>Δ</m:t>
                            </m:r>
                            <m:r>
                              <a:rPr lang="en-US" altLang="zh-CN" sz="3200" i="1">
                                <a:latin typeface="Cambria Math" panose="02040503050406030204" pitchFamily="18" charset="0"/>
                                <a:ea typeface="Cambria Math" panose="02040503050406030204" pitchFamily="18" charset="0"/>
                              </a:rPr>
                              <m:t>𝑑</m:t>
                            </m:r>
                          </m:e>
                        </m:d>
                        <m:r>
                          <a:rPr lang="en-US" altLang="zh-CN" sz="3200" i="1">
                            <a:latin typeface="Cambria Math" panose="02040503050406030204" pitchFamily="18" charset="0"/>
                            <a:ea typeface="Cambria Math" panose="02040503050406030204" pitchFamily="18" charset="0"/>
                          </a:rPr>
                          <m:t>𝑑</m:t>
                        </m:r>
                      </m:num>
                      <m:den>
                        <m:r>
                          <m:rPr>
                            <m:sty m:val="p"/>
                          </m:rPr>
                          <a:rPr lang="en-US" altLang="zh-CN" sz="3200">
                            <a:latin typeface="Cambria Math" panose="02040503050406030204" pitchFamily="18" charset="0"/>
                            <a:ea typeface="Cambria Math" panose="02040503050406030204" pitchFamily="18" charset="0"/>
                          </a:rPr>
                          <m:t>Δ</m:t>
                        </m:r>
                        <m:r>
                          <a:rPr lang="en-US" altLang="zh-CN" sz="3200" i="1">
                            <a:latin typeface="Cambria Math" panose="02040503050406030204" pitchFamily="18" charset="0"/>
                            <a:ea typeface="Cambria Math" panose="02040503050406030204" pitchFamily="18" charset="0"/>
                          </a:rPr>
                          <m:t>𝑑</m:t>
                        </m:r>
                      </m:den>
                    </m:f>
                    <m:r>
                      <a:rPr lang="en-US" altLang="zh-CN" sz="3200" i="1">
                        <a:latin typeface="Cambria Math" panose="02040503050406030204" pitchFamily="18" charset="0"/>
                        <a:ea typeface="Cambria Math" panose="02040503050406030204" pitchFamily="18" charset="0"/>
                      </a:rPr>
                      <m:t>≈</m:t>
                    </m:r>
                    <m:f>
                      <m:fPr>
                        <m:ctrlPr>
                          <a:rPr lang="en-US" altLang="zh-CN" sz="3200" i="1">
                            <a:latin typeface="Cambria Math" panose="02040503050406030204" pitchFamily="18" charset="0"/>
                            <a:ea typeface="Cambria Math" panose="02040503050406030204" pitchFamily="18" charset="0"/>
                          </a:rPr>
                        </m:ctrlPr>
                      </m:fPr>
                      <m:num>
                        <m:sSup>
                          <m:sSupPr>
                            <m:ctrlPr>
                              <a:rPr lang="en-US" altLang="zh-CN" sz="3200" i="1">
                                <a:latin typeface="Cambria Math" panose="02040503050406030204" pitchFamily="18" charset="0"/>
                                <a:ea typeface="Cambria Math" panose="02040503050406030204" pitchFamily="18" charset="0"/>
                              </a:rPr>
                            </m:ctrlPr>
                          </m:sSupPr>
                          <m:e>
                            <m:r>
                              <a:rPr lang="en-US" altLang="zh-CN" sz="3200" i="1">
                                <a:latin typeface="Cambria Math" panose="02040503050406030204" pitchFamily="18" charset="0"/>
                                <a:ea typeface="Cambria Math" panose="02040503050406030204" pitchFamily="18" charset="0"/>
                              </a:rPr>
                              <m:t>𝑑</m:t>
                            </m:r>
                          </m:e>
                          <m:sup>
                            <m:r>
                              <a:rPr lang="en-US" altLang="zh-CN" sz="3200" i="1">
                                <a:latin typeface="Cambria Math" panose="02040503050406030204" pitchFamily="18" charset="0"/>
                                <a:ea typeface="Cambria Math" panose="02040503050406030204" pitchFamily="18" charset="0"/>
                              </a:rPr>
                              <m:t>2</m:t>
                            </m:r>
                          </m:sup>
                        </m:sSup>
                      </m:num>
                      <m:den>
                        <m:r>
                          <m:rPr>
                            <m:sty m:val="p"/>
                          </m:rPr>
                          <a:rPr lang="en-US" altLang="zh-CN" sz="3200">
                            <a:latin typeface="Cambria Math" panose="02040503050406030204" pitchFamily="18" charset="0"/>
                            <a:ea typeface="Cambria Math" panose="02040503050406030204" pitchFamily="18" charset="0"/>
                          </a:rPr>
                          <m:t>Δ</m:t>
                        </m:r>
                        <m:r>
                          <a:rPr lang="en-US" altLang="zh-CN" sz="3200" i="1">
                            <a:latin typeface="Cambria Math" panose="02040503050406030204" pitchFamily="18" charset="0"/>
                            <a:ea typeface="Cambria Math" panose="02040503050406030204" pitchFamily="18" charset="0"/>
                          </a:rPr>
                          <m:t>𝑑</m:t>
                        </m:r>
                      </m:den>
                    </m:f>
                  </m:oMath>
                </a14:m>
                <a:r>
                  <a:rPr lang="en-US" altLang="zh-CN" sz="3200" dirty="0"/>
                  <a:t>			(2)</a:t>
                </a:r>
                <a:endParaRPr lang="zh-CN" altLang="en-US" sz="3200" dirty="0"/>
              </a:p>
            </p:txBody>
          </p:sp>
        </mc:Choice>
        <mc:Fallback xmlns="">
          <p:sp>
            <p:nvSpPr>
              <p:cNvPr id="42" name="矩形 41">
                <a:extLst>
                  <a:ext uri="{FF2B5EF4-FFF2-40B4-BE49-F238E27FC236}">
                    <a16:creationId xmlns:a16="http://schemas.microsoft.com/office/drawing/2014/main" id="{EF855AE2-8B8F-4ED4-9F41-1C32FC398B05}"/>
                  </a:ext>
                </a:extLst>
              </p:cNvPr>
              <p:cNvSpPr>
                <a:spLocks noRot="1" noChangeAspect="1" noMove="1" noResize="1" noEditPoints="1" noAdjustHandles="1" noChangeArrowheads="1" noChangeShapeType="1" noTextEdit="1"/>
              </p:cNvSpPr>
              <p:nvPr/>
            </p:nvSpPr>
            <p:spPr>
              <a:xfrm>
                <a:off x="5044440" y="4741851"/>
                <a:ext cx="7070146" cy="1887183"/>
              </a:xfrm>
              <a:prstGeom prst="rect">
                <a:avLst/>
              </a:prstGeom>
              <a:blipFill>
                <a:blip r:embed="rId4"/>
                <a:stretch>
                  <a:fillRect r="-2071" b="-4531"/>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3CA3868F-075B-4224-A8BC-04C26F6973A4}"/>
              </a:ext>
            </a:extLst>
          </p:cNvPr>
          <p:cNvGrpSpPr/>
          <p:nvPr/>
        </p:nvGrpSpPr>
        <p:grpSpPr>
          <a:xfrm>
            <a:off x="1656080" y="940562"/>
            <a:ext cx="1396902" cy="3915283"/>
            <a:chOff x="959583" y="940562"/>
            <a:chExt cx="1396902" cy="3915283"/>
          </a:xfrm>
        </p:grpSpPr>
        <p:pic>
          <p:nvPicPr>
            <p:cNvPr id="7" name="图形 6">
              <a:extLst>
                <a:ext uri="{FF2B5EF4-FFF2-40B4-BE49-F238E27FC236}">
                  <a16:creationId xmlns:a16="http://schemas.microsoft.com/office/drawing/2014/main" id="{0EAF9398-E09C-4A08-BD26-A232DE56F0F1}"/>
                </a:ext>
              </a:extLst>
            </p:cNvPr>
            <p:cNvPicPr>
              <a:picLocks noChangeAspect="1"/>
            </p:cNvPicPr>
            <p:nvPr/>
          </p:nvPicPr>
          <p:blipFill rotWithShape="1">
            <a:blip r:embed="rId5"/>
            <a:srcRect/>
            <a:stretch/>
          </p:blipFill>
          <p:spPr>
            <a:xfrm>
              <a:off x="959583" y="940562"/>
              <a:ext cx="792099" cy="3734162"/>
            </a:xfrm>
            <a:prstGeom prst="rect">
              <a:avLst/>
            </a:prstGeom>
          </p:spPr>
        </p:pic>
        <p:cxnSp>
          <p:nvCxnSpPr>
            <p:cNvPr id="9" name="直接连接符 8">
              <a:extLst>
                <a:ext uri="{FF2B5EF4-FFF2-40B4-BE49-F238E27FC236}">
                  <a16:creationId xmlns:a16="http://schemas.microsoft.com/office/drawing/2014/main" id="{F75F4802-C17F-43F1-9B76-C6D226448BEE}"/>
                </a:ext>
              </a:extLst>
            </p:cNvPr>
            <p:cNvCxnSpPr/>
            <p:nvPr/>
          </p:nvCxnSpPr>
          <p:spPr>
            <a:xfrm>
              <a:off x="1752600" y="45650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650CE90-0B76-4002-953A-5FD7115BFE0F}"/>
                </a:ext>
              </a:extLst>
            </p:cNvPr>
            <p:cNvCxnSpPr/>
            <p:nvPr/>
          </p:nvCxnSpPr>
          <p:spPr>
            <a:xfrm>
              <a:off x="1751682" y="46412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F23FE5D-F458-449E-AC00-2A804366A3B0}"/>
                </a:ext>
              </a:extLst>
            </p:cNvPr>
            <p:cNvCxnSpPr>
              <a:cxnSpLocks/>
            </p:cNvCxnSpPr>
            <p:nvPr/>
          </p:nvCxnSpPr>
          <p:spPr>
            <a:xfrm>
              <a:off x="1878330" y="434911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7286445-49D5-4C90-96EE-9732A1479F12}"/>
                </a:ext>
              </a:extLst>
            </p:cNvPr>
            <p:cNvCxnSpPr>
              <a:cxnSpLocks/>
            </p:cNvCxnSpPr>
            <p:nvPr/>
          </p:nvCxnSpPr>
          <p:spPr>
            <a:xfrm flipV="1">
              <a:off x="1879600" y="464375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对象 17">
              <a:extLst>
                <a:ext uri="{FF2B5EF4-FFF2-40B4-BE49-F238E27FC236}">
                  <a16:creationId xmlns:a16="http://schemas.microsoft.com/office/drawing/2014/main" id="{4705B854-7FF1-40CF-9750-28278BD5B7A4}"/>
                </a:ext>
              </a:extLst>
            </p:cNvPr>
            <p:cNvGraphicFramePr>
              <a:graphicFrameLocks noChangeAspect="1"/>
            </p:cNvGraphicFramePr>
            <p:nvPr>
              <p:extLst>
                <p:ext uri="{D42A27DB-BD31-4B8C-83A1-F6EECF244321}">
                  <p14:modId xmlns:p14="http://schemas.microsoft.com/office/powerpoint/2010/main" val="3808674729"/>
                </p:ext>
              </p:extLst>
            </p:nvPr>
          </p:nvGraphicFramePr>
          <p:xfrm>
            <a:off x="2003142" y="4340096"/>
            <a:ext cx="353343" cy="449709"/>
          </p:xfrm>
          <a:graphic>
            <a:graphicData uri="http://schemas.openxmlformats.org/presentationml/2006/ole">
              <mc:AlternateContent xmlns:mc="http://schemas.openxmlformats.org/markup-compatibility/2006">
                <mc:Choice xmlns:v="urn:schemas-microsoft-com:vml" Requires="v">
                  <p:oleObj spid="_x0000_s5155" name="Equation" r:id="rId6" imgW="139680" imgH="177480" progId="Equation.DSMT4">
                    <p:embed/>
                  </p:oleObj>
                </mc:Choice>
                <mc:Fallback>
                  <p:oleObj name="Equation" r:id="rId6" imgW="139680" imgH="177480" progId="Equation.DSMT4">
                    <p:embed/>
                    <p:pic>
                      <p:nvPicPr>
                        <p:cNvPr id="18" name="对象 17">
                          <a:extLst>
                            <a:ext uri="{FF2B5EF4-FFF2-40B4-BE49-F238E27FC236}">
                              <a16:creationId xmlns:a16="http://schemas.microsoft.com/office/drawing/2014/main" id="{4705B854-7FF1-40CF-9750-28278BD5B7A4}"/>
                            </a:ext>
                          </a:extLst>
                        </p:cNvPr>
                        <p:cNvPicPr/>
                        <p:nvPr/>
                      </p:nvPicPr>
                      <p:blipFill>
                        <a:blip r:embed="rId7"/>
                        <a:stretch>
                          <a:fillRect/>
                        </a:stretch>
                      </p:blipFill>
                      <p:spPr>
                        <a:xfrm>
                          <a:off x="2003142" y="4340096"/>
                          <a:ext cx="353343" cy="449709"/>
                        </a:xfrm>
                        <a:prstGeom prst="rect">
                          <a:avLst/>
                        </a:prstGeom>
                      </p:spPr>
                    </p:pic>
                  </p:oleObj>
                </mc:Fallback>
              </mc:AlternateContent>
            </a:graphicData>
          </a:graphic>
        </p:graphicFrame>
      </p:grpSp>
      <p:grpSp>
        <p:nvGrpSpPr>
          <p:cNvPr id="50" name="组合 49">
            <a:extLst>
              <a:ext uri="{FF2B5EF4-FFF2-40B4-BE49-F238E27FC236}">
                <a16:creationId xmlns:a16="http://schemas.microsoft.com/office/drawing/2014/main" id="{D7077AA5-7ED2-4BDC-8E55-F803EB66FDF9}"/>
              </a:ext>
            </a:extLst>
          </p:cNvPr>
          <p:cNvGrpSpPr/>
          <p:nvPr/>
        </p:nvGrpSpPr>
        <p:grpSpPr>
          <a:xfrm>
            <a:off x="4376816" y="975062"/>
            <a:ext cx="2093269" cy="3863638"/>
            <a:chOff x="3032244" y="964902"/>
            <a:chExt cx="2093269" cy="3863638"/>
          </a:xfrm>
        </p:grpSpPr>
        <p:pic>
          <p:nvPicPr>
            <p:cNvPr id="44" name="图形 43">
              <a:extLst>
                <a:ext uri="{FF2B5EF4-FFF2-40B4-BE49-F238E27FC236}">
                  <a16:creationId xmlns:a16="http://schemas.microsoft.com/office/drawing/2014/main" id="{C9481265-E568-4584-8D73-3BD5EEBAA298}"/>
                </a:ext>
              </a:extLst>
            </p:cNvPr>
            <p:cNvPicPr>
              <a:picLocks noChangeAspect="1"/>
            </p:cNvPicPr>
            <p:nvPr/>
          </p:nvPicPr>
          <p:blipFill rotWithShape="1">
            <a:blip r:embed="rId5"/>
            <a:srcRect/>
            <a:stretch/>
          </p:blipFill>
          <p:spPr>
            <a:xfrm>
              <a:off x="3032244" y="964902"/>
              <a:ext cx="790419" cy="3679345"/>
            </a:xfrm>
            <a:prstGeom prst="rect">
              <a:avLst/>
            </a:prstGeom>
          </p:spPr>
        </p:pic>
        <p:cxnSp>
          <p:nvCxnSpPr>
            <p:cNvPr id="45" name="直接连接符 44">
              <a:extLst>
                <a:ext uri="{FF2B5EF4-FFF2-40B4-BE49-F238E27FC236}">
                  <a16:creationId xmlns:a16="http://schemas.microsoft.com/office/drawing/2014/main" id="{F9B81D4E-E1D9-4BBD-9C79-485A86D03A8D}"/>
                </a:ext>
              </a:extLst>
            </p:cNvPr>
            <p:cNvCxnSpPr/>
            <p:nvPr/>
          </p:nvCxnSpPr>
          <p:spPr>
            <a:xfrm>
              <a:off x="3825240" y="4530090"/>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FDB9334-9B04-43B9-8C86-3294C3577D30}"/>
                </a:ext>
              </a:extLst>
            </p:cNvPr>
            <p:cNvCxnSpPr/>
            <p:nvPr/>
          </p:nvCxnSpPr>
          <p:spPr>
            <a:xfrm>
              <a:off x="3824322" y="4613910"/>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8FD7ADE-6D8D-4B2F-AC2E-52B10120EFFA}"/>
                </a:ext>
              </a:extLst>
            </p:cNvPr>
            <p:cNvCxnSpPr>
              <a:cxnSpLocks/>
            </p:cNvCxnSpPr>
            <p:nvPr/>
          </p:nvCxnSpPr>
          <p:spPr>
            <a:xfrm>
              <a:off x="3950970" y="4314190"/>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5EA0B44-0C18-4857-AFA1-93E443F20DD0}"/>
                </a:ext>
              </a:extLst>
            </p:cNvPr>
            <p:cNvCxnSpPr>
              <a:cxnSpLocks/>
            </p:cNvCxnSpPr>
            <p:nvPr/>
          </p:nvCxnSpPr>
          <p:spPr>
            <a:xfrm flipV="1">
              <a:off x="3952240" y="4616450"/>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对象 48">
              <a:extLst>
                <a:ext uri="{FF2B5EF4-FFF2-40B4-BE49-F238E27FC236}">
                  <a16:creationId xmlns:a16="http://schemas.microsoft.com/office/drawing/2014/main" id="{B136ED53-FD80-419D-A375-A323691547A7}"/>
                </a:ext>
              </a:extLst>
            </p:cNvPr>
            <p:cNvGraphicFramePr>
              <a:graphicFrameLocks noChangeAspect="1"/>
            </p:cNvGraphicFramePr>
            <p:nvPr>
              <p:extLst>
                <p:ext uri="{D42A27DB-BD31-4B8C-83A1-F6EECF244321}">
                  <p14:modId xmlns:p14="http://schemas.microsoft.com/office/powerpoint/2010/main" val="3292188144"/>
                </p:ext>
              </p:extLst>
            </p:nvPr>
          </p:nvGraphicFramePr>
          <p:xfrm>
            <a:off x="4071778" y="4333029"/>
            <a:ext cx="1053735" cy="409786"/>
          </p:xfrm>
          <a:graphic>
            <a:graphicData uri="http://schemas.openxmlformats.org/presentationml/2006/ole">
              <mc:AlternateContent xmlns:mc="http://schemas.openxmlformats.org/markup-compatibility/2006">
                <mc:Choice xmlns:v="urn:schemas-microsoft-com:vml" Requires="v">
                  <p:oleObj spid="_x0000_s5156" name="Equation" r:id="rId8" imgW="457200" imgH="177480" progId="Equation.DSMT4">
                    <p:embed/>
                  </p:oleObj>
                </mc:Choice>
                <mc:Fallback>
                  <p:oleObj name="Equation" r:id="rId8" imgW="457200" imgH="177480" progId="Equation.DSMT4">
                    <p:embed/>
                    <p:pic>
                      <p:nvPicPr>
                        <p:cNvPr id="49" name="对象 48">
                          <a:extLst>
                            <a:ext uri="{FF2B5EF4-FFF2-40B4-BE49-F238E27FC236}">
                              <a16:creationId xmlns:a16="http://schemas.microsoft.com/office/drawing/2014/main" id="{B136ED53-FD80-419D-A375-A323691547A7}"/>
                            </a:ext>
                          </a:extLst>
                        </p:cNvPr>
                        <p:cNvPicPr/>
                        <p:nvPr/>
                      </p:nvPicPr>
                      <p:blipFill>
                        <a:blip r:embed="rId9"/>
                        <a:stretch>
                          <a:fillRect/>
                        </a:stretch>
                      </p:blipFill>
                      <p:spPr>
                        <a:xfrm>
                          <a:off x="4071778" y="4333029"/>
                          <a:ext cx="1053735" cy="409786"/>
                        </a:xfrm>
                        <a:prstGeom prst="rect">
                          <a:avLst/>
                        </a:prstGeom>
                      </p:spPr>
                    </p:pic>
                  </p:oleObj>
                </mc:Fallback>
              </mc:AlternateContent>
            </a:graphicData>
          </a:graphic>
        </p:graphicFrame>
      </p:grpSp>
      <p:sp>
        <p:nvSpPr>
          <p:cNvPr id="51" name="加号 50">
            <a:extLst>
              <a:ext uri="{FF2B5EF4-FFF2-40B4-BE49-F238E27FC236}">
                <a16:creationId xmlns:a16="http://schemas.microsoft.com/office/drawing/2014/main" id="{DF6457D5-786E-4A10-9A24-EFC52EF66C5A}"/>
              </a:ext>
            </a:extLst>
          </p:cNvPr>
          <p:cNvSpPr/>
          <p:nvPr/>
        </p:nvSpPr>
        <p:spPr>
          <a:xfrm>
            <a:off x="3056640" y="2387182"/>
            <a:ext cx="883917" cy="88391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01FAE412-314E-42C8-B10D-A209C2E5289C}"/>
              </a:ext>
            </a:extLst>
          </p:cNvPr>
          <p:cNvSpPr/>
          <p:nvPr/>
        </p:nvSpPr>
        <p:spPr>
          <a:xfrm>
            <a:off x="5943217" y="2256590"/>
            <a:ext cx="2627713" cy="1095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叠加得到</a:t>
            </a:r>
          </a:p>
        </p:txBody>
      </p:sp>
      <p:grpSp>
        <p:nvGrpSpPr>
          <p:cNvPr id="65" name="组合 64">
            <a:extLst>
              <a:ext uri="{FF2B5EF4-FFF2-40B4-BE49-F238E27FC236}">
                <a16:creationId xmlns:a16="http://schemas.microsoft.com/office/drawing/2014/main" id="{43F40A80-96A9-4A97-B9FF-ED8FE7050739}"/>
              </a:ext>
            </a:extLst>
          </p:cNvPr>
          <p:cNvGrpSpPr/>
          <p:nvPr/>
        </p:nvGrpSpPr>
        <p:grpSpPr>
          <a:xfrm>
            <a:off x="9117902" y="940517"/>
            <a:ext cx="1599006" cy="3734207"/>
            <a:chOff x="8421405" y="940517"/>
            <a:chExt cx="1599006" cy="3734207"/>
          </a:xfrm>
        </p:grpSpPr>
        <p:pic>
          <p:nvPicPr>
            <p:cNvPr id="54" name="图形 53">
              <a:extLst>
                <a:ext uri="{FF2B5EF4-FFF2-40B4-BE49-F238E27FC236}">
                  <a16:creationId xmlns:a16="http://schemas.microsoft.com/office/drawing/2014/main" id="{1E272460-9BC2-4F9F-8036-7E29C3C4EE94}"/>
                </a:ext>
              </a:extLst>
            </p:cNvPr>
            <p:cNvPicPr>
              <a:picLocks noChangeAspect="1"/>
            </p:cNvPicPr>
            <p:nvPr/>
          </p:nvPicPr>
          <p:blipFill rotWithShape="1">
            <a:blip r:embed="rId10" cstate="email">
              <a:extLst>
                <a:ext uri="{28A0092B-C50C-407E-A947-70E740481C1C}">
                  <a14:useLocalDpi xmlns:a14="http://schemas.microsoft.com/office/drawing/2010/main" val="0"/>
                </a:ext>
                <a:ext uri="{96DAC541-7B7A-43D3-8B79-37D633B846F1}">
                  <asvg:svgBlip xmlns:asvg="http://schemas.microsoft.com/office/drawing/2016/SVG/main" r:embed="rId11"/>
                </a:ext>
              </a:extLst>
            </a:blip>
            <a:srcRect l="43999" t="6648" r="40401" b="10380"/>
            <a:stretch/>
          </p:blipFill>
          <p:spPr>
            <a:xfrm>
              <a:off x="8421405" y="940517"/>
              <a:ext cx="936117" cy="3734207"/>
            </a:xfrm>
            <a:prstGeom prst="rect">
              <a:avLst/>
            </a:prstGeom>
          </p:spPr>
        </p:pic>
        <p:cxnSp>
          <p:nvCxnSpPr>
            <p:cNvPr id="55" name="直接连接符 54">
              <a:extLst>
                <a:ext uri="{FF2B5EF4-FFF2-40B4-BE49-F238E27FC236}">
                  <a16:creationId xmlns:a16="http://schemas.microsoft.com/office/drawing/2014/main" id="{72B2BF7C-82CF-415A-8D9E-DAB3FB9410B0}"/>
                </a:ext>
              </a:extLst>
            </p:cNvPr>
            <p:cNvCxnSpPr/>
            <p:nvPr/>
          </p:nvCxnSpPr>
          <p:spPr>
            <a:xfrm>
              <a:off x="9359640" y="3383280"/>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E7898AB-7C43-4ED2-9100-3D20EA5FA725}"/>
                </a:ext>
              </a:extLst>
            </p:cNvPr>
            <p:cNvCxnSpPr/>
            <p:nvPr/>
          </p:nvCxnSpPr>
          <p:spPr>
            <a:xfrm>
              <a:off x="9358722" y="422338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AA0B57F-DA8A-4F27-961B-3E33C6C8BEFA}"/>
                </a:ext>
              </a:extLst>
            </p:cNvPr>
            <p:cNvCxnSpPr>
              <a:cxnSpLocks/>
            </p:cNvCxnSpPr>
            <p:nvPr/>
          </p:nvCxnSpPr>
          <p:spPr>
            <a:xfrm>
              <a:off x="9484452" y="3383280"/>
              <a:ext cx="0" cy="838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64" name="对象 63">
              <a:extLst>
                <a:ext uri="{FF2B5EF4-FFF2-40B4-BE49-F238E27FC236}">
                  <a16:creationId xmlns:a16="http://schemas.microsoft.com/office/drawing/2014/main" id="{6EC78BEF-31BA-44FF-9A41-CF5411AE61BC}"/>
                </a:ext>
              </a:extLst>
            </p:cNvPr>
            <p:cNvGraphicFramePr>
              <a:graphicFrameLocks noChangeAspect="1"/>
            </p:cNvGraphicFramePr>
            <p:nvPr>
              <p:extLst>
                <p:ext uri="{D42A27DB-BD31-4B8C-83A1-F6EECF244321}">
                  <p14:modId xmlns:p14="http://schemas.microsoft.com/office/powerpoint/2010/main" val="4116749082"/>
                </p:ext>
              </p:extLst>
            </p:nvPr>
          </p:nvGraphicFramePr>
          <p:xfrm>
            <a:off x="9608982" y="3566332"/>
            <a:ext cx="411429" cy="411429"/>
          </p:xfrm>
          <a:graphic>
            <a:graphicData uri="http://schemas.openxmlformats.org/presentationml/2006/ole">
              <mc:AlternateContent xmlns:mc="http://schemas.openxmlformats.org/markup-compatibility/2006">
                <mc:Choice xmlns:v="urn:schemas-microsoft-com:vml" Requires="v">
                  <p:oleObj spid="_x0000_s5157" name="Equation" r:id="rId12" imgW="164880" imgH="164880" progId="Equation.DSMT4">
                    <p:embed/>
                  </p:oleObj>
                </mc:Choice>
                <mc:Fallback>
                  <p:oleObj name="Equation" r:id="rId12" imgW="164880" imgH="164880" progId="Equation.DSMT4">
                    <p:embed/>
                    <p:pic>
                      <p:nvPicPr>
                        <p:cNvPr id="64" name="对象 63">
                          <a:extLst>
                            <a:ext uri="{FF2B5EF4-FFF2-40B4-BE49-F238E27FC236}">
                              <a16:creationId xmlns:a16="http://schemas.microsoft.com/office/drawing/2014/main" id="{6EC78BEF-31BA-44FF-9A41-CF5411AE61BC}"/>
                            </a:ext>
                          </a:extLst>
                        </p:cNvPr>
                        <p:cNvPicPr/>
                        <p:nvPr/>
                      </p:nvPicPr>
                      <p:blipFill>
                        <a:blip r:embed="rId13"/>
                        <a:stretch>
                          <a:fillRect/>
                        </a:stretch>
                      </p:blipFill>
                      <p:spPr>
                        <a:xfrm>
                          <a:off x="9608982" y="3566332"/>
                          <a:ext cx="411429" cy="411429"/>
                        </a:xfrm>
                        <a:prstGeom prst="rect">
                          <a:avLst/>
                        </a:prstGeom>
                      </p:spPr>
                    </p:pic>
                  </p:oleObj>
                </mc:Fallback>
              </mc:AlternateContent>
            </a:graphicData>
          </a:graphic>
        </p:graphicFrame>
      </p:grpSp>
    </p:spTree>
    <p:extLst>
      <p:ext uri="{BB962C8B-B14F-4D97-AF65-F5344CB8AC3E}">
        <p14:creationId xmlns:p14="http://schemas.microsoft.com/office/powerpoint/2010/main" val="3885214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2" y="0"/>
            <a:ext cx="1205535"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nvGrpSpPr>
          <p:cNvPr id="8" name="Group 3">
            <a:extLst>
              <a:ext uri="{FF2B5EF4-FFF2-40B4-BE49-F238E27FC236}">
                <a16:creationId xmlns:a16="http://schemas.microsoft.com/office/drawing/2014/main" id="{9B202914-09B5-4F27-B879-3AFE99B5C6EC}"/>
              </a:ext>
            </a:extLst>
          </p:cNvPr>
          <p:cNvGrpSpPr/>
          <p:nvPr/>
        </p:nvGrpSpPr>
        <p:grpSpPr>
          <a:xfrm flipH="1">
            <a:off x="962645" y="3509509"/>
            <a:ext cx="485775" cy="485775"/>
            <a:chOff x="0" y="0"/>
            <a:chExt cx="6350000" cy="6350000"/>
          </a:xfrm>
          <a:solidFill>
            <a:srgbClr val="C00000"/>
          </a:solidFill>
        </p:grpSpPr>
        <p:sp>
          <p:nvSpPr>
            <p:cNvPr id="9" name="Freeform 4">
              <a:extLst>
                <a:ext uri="{FF2B5EF4-FFF2-40B4-BE49-F238E27FC236}">
                  <a16:creationId xmlns:a16="http://schemas.microsoft.com/office/drawing/2014/main" id="{E311DB26-1BD3-462D-AF79-13647AC015E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5" name="文本框 4">
            <a:extLst>
              <a:ext uri="{FF2B5EF4-FFF2-40B4-BE49-F238E27FC236}">
                <a16:creationId xmlns:a16="http://schemas.microsoft.com/office/drawing/2014/main" id="{FB139700-940C-45CA-9209-5B1D8C885FB3}"/>
              </a:ext>
            </a:extLst>
          </p:cNvPr>
          <p:cNvSpPr txBox="1"/>
          <p:nvPr/>
        </p:nvSpPr>
        <p:spPr>
          <a:xfrm>
            <a:off x="1874624" y="3429230"/>
            <a:ext cx="3774336" cy="646331"/>
          </a:xfrm>
          <a:prstGeom prst="rect">
            <a:avLst/>
          </a:prstGeom>
          <a:noFill/>
        </p:spPr>
        <p:txBody>
          <a:bodyPr wrap="square" rtlCol="0">
            <a:spAutoFit/>
          </a:bodyPr>
          <a:lstStyle/>
          <a:p>
            <a:r>
              <a:rPr lang="zh-CN" altLang="en-US" sz="3600" dirty="0"/>
              <a:t>方案迭代</a:t>
            </a:r>
          </a:p>
        </p:txBody>
      </p:sp>
      <p:grpSp>
        <p:nvGrpSpPr>
          <p:cNvPr id="10" name="Group 3">
            <a:extLst>
              <a:ext uri="{FF2B5EF4-FFF2-40B4-BE49-F238E27FC236}">
                <a16:creationId xmlns:a16="http://schemas.microsoft.com/office/drawing/2014/main" id="{E7311F87-B1DB-4BC9-94E6-143F1F583385}"/>
              </a:ext>
            </a:extLst>
          </p:cNvPr>
          <p:cNvGrpSpPr/>
          <p:nvPr/>
        </p:nvGrpSpPr>
        <p:grpSpPr>
          <a:xfrm flipH="1">
            <a:off x="962645" y="4552895"/>
            <a:ext cx="485775" cy="485775"/>
            <a:chOff x="0" y="0"/>
            <a:chExt cx="6350000" cy="6350000"/>
          </a:xfrm>
          <a:solidFill>
            <a:srgbClr val="C00000"/>
          </a:solidFill>
        </p:grpSpPr>
        <p:sp>
          <p:nvSpPr>
            <p:cNvPr id="11" name="Freeform 4">
              <a:extLst>
                <a:ext uri="{FF2B5EF4-FFF2-40B4-BE49-F238E27FC236}">
                  <a16:creationId xmlns:a16="http://schemas.microsoft.com/office/drawing/2014/main" id="{9EB167A3-88E3-4B48-A7D2-1CC456846E9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2" name="文本框 11">
            <a:extLst>
              <a:ext uri="{FF2B5EF4-FFF2-40B4-BE49-F238E27FC236}">
                <a16:creationId xmlns:a16="http://schemas.microsoft.com/office/drawing/2014/main" id="{83E7D2D8-CCF8-40D4-8611-BD1D123B15CD}"/>
              </a:ext>
            </a:extLst>
          </p:cNvPr>
          <p:cNvSpPr txBox="1"/>
          <p:nvPr/>
        </p:nvSpPr>
        <p:spPr>
          <a:xfrm>
            <a:off x="1874624" y="4472616"/>
            <a:ext cx="3774336" cy="646331"/>
          </a:xfrm>
          <a:prstGeom prst="rect">
            <a:avLst/>
          </a:prstGeom>
          <a:noFill/>
        </p:spPr>
        <p:txBody>
          <a:bodyPr wrap="square" rtlCol="0">
            <a:spAutoFit/>
          </a:bodyPr>
          <a:lstStyle/>
          <a:p>
            <a:r>
              <a:rPr lang="zh-CN" altLang="en-US" sz="3600" dirty="0">
                <a:solidFill>
                  <a:schemeClr val="bg1">
                    <a:lumMod val="65000"/>
                  </a:schemeClr>
                </a:solidFill>
              </a:rPr>
              <a:t>推广</a:t>
            </a:r>
          </a:p>
        </p:txBody>
      </p:sp>
      <p:grpSp>
        <p:nvGrpSpPr>
          <p:cNvPr id="13" name="Group 3">
            <a:extLst>
              <a:ext uri="{FF2B5EF4-FFF2-40B4-BE49-F238E27FC236}">
                <a16:creationId xmlns:a16="http://schemas.microsoft.com/office/drawing/2014/main" id="{77A9411A-694A-44C8-8DC3-867837152ECD}"/>
              </a:ext>
            </a:extLst>
          </p:cNvPr>
          <p:cNvGrpSpPr/>
          <p:nvPr/>
        </p:nvGrpSpPr>
        <p:grpSpPr>
          <a:xfrm flipH="1">
            <a:off x="962645" y="5660996"/>
            <a:ext cx="485775" cy="485775"/>
            <a:chOff x="0" y="0"/>
            <a:chExt cx="6350000" cy="6350000"/>
          </a:xfrm>
          <a:solidFill>
            <a:srgbClr val="C00000"/>
          </a:solidFill>
        </p:grpSpPr>
        <p:sp>
          <p:nvSpPr>
            <p:cNvPr id="14" name="Freeform 4">
              <a:extLst>
                <a:ext uri="{FF2B5EF4-FFF2-40B4-BE49-F238E27FC236}">
                  <a16:creationId xmlns:a16="http://schemas.microsoft.com/office/drawing/2014/main" id="{479A1887-7D37-48DE-965E-114907B35C3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5" name="文本框 14">
            <a:extLst>
              <a:ext uri="{FF2B5EF4-FFF2-40B4-BE49-F238E27FC236}">
                <a16:creationId xmlns:a16="http://schemas.microsoft.com/office/drawing/2014/main" id="{A79F211A-018C-4D7E-89DB-659444A4F239}"/>
              </a:ext>
            </a:extLst>
          </p:cNvPr>
          <p:cNvSpPr txBox="1"/>
          <p:nvPr/>
        </p:nvSpPr>
        <p:spPr>
          <a:xfrm>
            <a:off x="1874624" y="5580717"/>
            <a:ext cx="3774336" cy="646331"/>
          </a:xfrm>
          <a:prstGeom prst="rect">
            <a:avLst/>
          </a:prstGeom>
          <a:noFill/>
        </p:spPr>
        <p:txBody>
          <a:bodyPr wrap="square" rtlCol="0">
            <a:spAutoFit/>
          </a:bodyPr>
          <a:lstStyle/>
          <a:p>
            <a:r>
              <a:rPr lang="zh-CN" altLang="en-US" sz="3600" dirty="0">
                <a:solidFill>
                  <a:schemeClr val="bg1">
                    <a:lumMod val="65000"/>
                  </a:schemeClr>
                </a:solidFill>
              </a:rPr>
              <a:t>总结</a:t>
            </a: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grpSp>
        <p:nvGrpSpPr>
          <p:cNvPr id="17" name="Group 3">
            <a:extLst>
              <a:ext uri="{FF2B5EF4-FFF2-40B4-BE49-F238E27FC236}">
                <a16:creationId xmlns:a16="http://schemas.microsoft.com/office/drawing/2014/main" id="{A3167CDB-1785-476B-806A-A259DB5149FA}"/>
              </a:ext>
            </a:extLst>
          </p:cNvPr>
          <p:cNvGrpSpPr/>
          <p:nvPr/>
        </p:nvGrpSpPr>
        <p:grpSpPr>
          <a:xfrm flipH="1">
            <a:off x="954787" y="1327651"/>
            <a:ext cx="485775" cy="485775"/>
            <a:chOff x="0" y="0"/>
            <a:chExt cx="6350000" cy="6350000"/>
          </a:xfrm>
          <a:solidFill>
            <a:srgbClr val="C00000"/>
          </a:solidFill>
        </p:grpSpPr>
        <p:sp>
          <p:nvSpPr>
            <p:cNvPr id="18" name="Freeform 4">
              <a:extLst>
                <a:ext uri="{FF2B5EF4-FFF2-40B4-BE49-F238E27FC236}">
                  <a16:creationId xmlns:a16="http://schemas.microsoft.com/office/drawing/2014/main" id="{363A6C09-FB19-4D06-B699-2F4DD5FCAC5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9" name="文本框 18">
            <a:extLst>
              <a:ext uri="{FF2B5EF4-FFF2-40B4-BE49-F238E27FC236}">
                <a16:creationId xmlns:a16="http://schemas.microsoft.com/office/drawing/2014/main" id="{D76361C0-D23C-4CBE-B023-8B0AFB165EC2}"/>
              </a:ext>
            </a:extLst>
          </p:cNvPr>
          <p:cNvSpPr txBox="1"/>
          <p:nvPr/>
        </p:nvSpPr>
        <p:spPr>
          <a:xfrm>
            <a:off x="1866766" y="1247372"/>
            <a:ext cx="3774336" cy="646331"/>
          </a:xfrm>
          <a:prstGeom prst="rect">
            <a:avLst/>
          </a:prstGeom>
          <a:noFill/>
        </p:spPr>
        <p:txBody>
          <a:bodyPr wrap="square" rtlCol="0">
            <a:spAutoFit/>
          </a:bodyPr>
          <a:lstStyle/>
          <a:p>
            <a:r>
              <a:rPr lang="zh-CN" altLang="en-US" sz="3600" dirty="0">
                <a:solidFill>
                  <a:schemeClr val="bg1">
                    <a:lumMod val="65000"/>
                  </a:schemeClr>
                </a:solidFill>
              </a:rPr>
              <a:t>问题重述</a:t>
            </a:r>
          </a:p>
        </p:txBody>
      </p:sp>
      <p:grpSp>
        <p:nvGrpSpPr>
          <p:cNvPr id="21" name="Group 3">
            <a:extLst>
              <a:ext uri="{FF2B5EF4-FFF2-40B4-BE49-F238E27FC236}">
                <a16:creationId xmlns:a16="http://schemas.microsoft.com/office/drawing/2014/main" id="{06BB5773-72F1-41E6-ADCA-F85CFA632593}"/>
              </a:ext>
            </a:extLst>
          </p:cNvPr>
          <p:cNvGrpSpPr/>
          <p:nvPr/>
        </p:nvGrpSpPr>
        <p:grpSpPr>
          <a:xfrm flipH="1">
            <a:off x="958102" y="2444147"/>
            <a:ext cx="485775" cy="485775"/>
            <a:chOff x="0" y="0"/>
            <a:chExt cx="6350000" cy="6350000"/>
          </a:xfrm>
          <a:solidFill>
            <a:srgbClr val="C00000"/>
          </a:solidFill>
        </p:grpSpPr>
        <p:sp>
          <p:nvSpPr>
            <p:cNvPr id="22" name="Freeform 4">
              <a:extLst>
                <a:ext uri="{FF2B5EF4-FFF2-40B4-BE49-F238E27FC236}">
                  <a16:creationId xmlns:a16="http://schemas.microsoft.com/office/drawing/2014/main" id="{33DD05B5-D994-40BC-8EA4-CA2549E1D02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23" name="文本框 22">
            <a:extLst>
              <a:ext uri="{FF2B5EF4-FFF2-40B4-BE49-F238E27FC236}">
                <a16:creationId xmlns:a16="http://schemas.microsoft.com/office/drawing/2014/main" id="{330EE1EF-EBB2-46DC-B0A1-946E4A29593B}"/>
              </a:ext>
            </a:extLst>
          </p:cNvPr>
          <p:cNvSpPr txBox="1"/>
          <p:nvPr/>
        </p:nvSpPr>
        <p:spPr>
          <a:xfrm>
            <a:off x="1870081" y="2363868"/>
            <a:ext cx="3774336" cy="646331"/>
          </a:xfrm>
          <a:prstGeom prst="rect">
            <a:avLst/>
          </a:prstGeom>
          <a:noFill/>
        </p:spPr>
        <p:txBody>
          <a:bodyPr wrap="square" rtlCol="0">
            <a:spAutoFit/>
          </a:bodyPr>
          <a:lstStyle/>
          <a:p>
            <a:r>
              <a:rPr lang="zh-CN" altLang="en-US" sz="3600" dirty="0">
                <a:solidFill>
                  <a:schemeClr val="bg1">
                    <a:lumMod val="65000"/>
                  </a:schemeClr>
                </a:solidFill>
              </a:rPr>
              <a:t>基本模型</a:t>
            </a:r>
          </a:p>
        </p:txBody>
      </p:sp>
      <p:sp>
        <p:nvSpPr>
          <p:cNvPr id="6" name="灯片编号占位符 5">
            <a:extLst>
              <a:ext uri="{FF2B5EF4-FFF2-40B4-BE49-F238E27FC236}">
                <a16:creationId xmlns:a16="http://schemas.microsoft.com/office/drawing/2014/main" id="{5FACC666-7F10-4E98-8E0F-BACE82FEC467}"/>
              </a:ext>
            </a:extLst>
          </p:cNvPr>
          <p:cNvSpPr>
            <a:spLocks noGrp="1"/>
          </p:cNvSpPr>
          <p:nvPr>
            <p:ph type="sldNum" sz="quarter" idx="4"/>
          </p:nvPr>
        </p:nvSpPr>
        <p:spPr/>
        <p:txBody>
          <a:bodyPr/>
          <a:lstStyle/>
          <a:p>
            <a:fld id="{CEDF435E-B3EF-42D1-AF76-0DD2579A66A6}" type="slidenum">
              <a:rPr lang="zh-CN" altLang="en-US" smtClean="0"/>
              <a:t>14</a:t>
            </a:fld>
            <a:endParaRPr lang="zh-CN" altLang="en-US"/>
          </a:p>
        </p:txBody>
      </p:sp>
    </p:spTree>
    <p:extLst>
      <p:ext uri="{BB962C8B-B14F-4D97-AF65-F5344CB8AC3E}">
        <p14:creationId xmlns:p14="http://schemas.microsoft.com/office/powerpoint/2010/main" val="147274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5" name="灯片编号占位符 4">
            <a:extLst>
              <a:ext uri="{FF2B5EF4-FFF2-40B4-BE49-F238E27FC236}">
                <a16:creationId xmlns:a16="http://schemas.microsoft.com/office/drawing/2014/main" id="{7C377AD8-A2C3-44CF-866A-2A2E88DFC670}"/>
              </a:ext>
            </a:extLst>
          </p:cNvPr>
          <p:cNvSpPr>
            <a:spLocks noGrp="1"/>
          </p:cNvSpPr>
          <p:nvPr>
            <p:ph type="sldNum" sz="quarter" idx="4"/>
          </p:nvPr>
        </p:nvSpPr>
        <p:spPr/>
        <p:txBody>
          <a:bodyPr/>
          <a:lstStyle/>
          <a:p>
            <a:fld id="{CEDF435E-B3EF-42D1-AF76-0DD2579A66A6}" type="slidenum">
              <a:rPr lang="zh-CN" altLang="en-US" smtClean="0"/>
              <a:t>15</a:t>
            </a:fld>
            <a:endParaRPr lang="zh-CN" altLang="en-US"/>
          </a:p>
        </p:txBody>
      </p:sp>
      <p:pic>
        <p:nvPicPr>
          <p:cNvPr id="6" name="图片 5">
            <a:extLst>
              <a:ext uri="{FF2B5EF4-FFF2-40B4-BE49-F238E27FC236}">
                <a16:creationId xmlns:a16="http://schemas.microsoft.com/office/drawing/2014/main" id="{FD75828D-6E3D-465A-982E-9B34A6EA383D}"/>
              </a:ext>
            </a:extLst>
          </p:cNvPr>
          <p:cNvPicPr>
            <a:picLocks noChangeAspect="1"/>
          </p:cNvPicPr>
          <p:nvPr/>
        </p:nvPicPr>
        <p:blipFill rotWithShape="1">
          <a:blip r:embed="rId3"/>
          <a:srcRect l="5936" t="7581" r="13630" b="11986"/>
          <a:stretch/>
        </p:blipFill>
        <p:spPr>
          <a:xfrm>
            <a:off x="7212504" y="3160653"/>
            <a:ext cx="3454926" cy="3454926"/>
          </a:xfrm>
          <a:prstGeom prst="ellipse">
            <a:avLst/>
          </a:prstGeom>
          <a:ln>
            <a:noFill/>
          </a:ln>
          <a:effectLst>
            <a:softEdge rad="112500"/>
          </a:effectLst>
        </p:spPr>
      </p:pic>
      <p:pic>
        <p:nvPicPr>
          <p:cNvPr id="8" name="图片 7">
            <a:extLst>
              <a:ext uri="{FF2B5EF4-FFF2-40B4-BE49-F238E27FC236}">
                <a16:creationId xmlns:a16="http://schemas.microsoft.com/office/drawing/2014/main" id="{CD71C7E3-F16D-44B2-A4AC-2F674C1E49E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rot="16200000">
            <a:off x="2572360" y="-196982"/>
            <a:ext cx="2496076" cy="6858000"/>
          </a:xfrm>
          <a:prstGeom prst="rect">
            <a:avLst/>
          </a:prstGeom>
        </p:spPr>
      </p:pic>
      <p:sp>
        <p:nvSpPr>
          <p:cNvPr id="23" name="椭圆 22">
            <a:extLst>
              <a:ext uri="{FF2B5EF4-FFF2-40B4-BE49-F238E27FC236}">
                <a16:creationId xmlns:a16="http://schemas.microsoft.com/office/drawing/2014/main" id="{D2FE508D-2CC4-4083-9BB5-C24A24A042CF}"/>
              </a:ext>
            </a:extLst>
          </p:cNvPr>
          <p:cNvSpPr/>
          <p:nvPr/>
        </p:nvSpPr>
        <p:spPr>
          <a:xfrm>
            <a:off x="3071630" y="2604911"/>
            <a:ext cx="1104130" cy="1111483"/>
          </a:xfrm>
          <a:prstGeom prst="ellipse">
            <a:avLst/>
          </a:prstGeom>
          <a:noFill/>
          <a:ln w="38100">
            <a:solidFill>
              <a:srgbClr val="A500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69BCF861-C52F-4934-BFB2-085411EC9F52}"/>
              </a:ext>
            </a:extLst>
          </p:cNvPr>
          <p:cNvCxnSpPr>
            <a:stCxn id="23" idx="0"/>
            <a:endCxn id="6" idx="0"/>
          </p:cNvCxnSpPr>
          <p:nvPr/>
        </p:nvCxnSpPr>
        <p:spPr>
          <a:xfrm>
            <a:off x="3623695" y="2604911"/>
            <a:ext cx="5316272" cy="5557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34A0321-6C96-439B-B75D-C760A3E38C71}"/>
              </a:ext>
            </a:extLst>
          </p:cNvPr>
          <p:cNvCxnSpPr>
            <a:cxnSpLocks/>
            <a:endCxn id="6" idx="3"/>
          </p:cNvCxnSpPr>
          <p:nvPr/>
        </p:nvCxnSpPr>
        <p:spPr>
          <a:xfrm>
            <a:off x="3623695" y="3716394"/>
            <a:ext cx="4094771" cy="23932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6749B7E7-ED00-485C-9E80-F48C08F377F4}"/>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spTree>
    <p:extLst>
      <p:ext uri="{BB962C8B-B14F-4D97-AF65-F5344CB8AC3E}">
        <p14:creationId xmlns:p14="http://schemas.microsoft.com/office/powerpoint/2010/main" val="889611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pic>
        <p:nvPicPr>
          <p:cNvPr id="12" name="图片 11">
            <a:extLst>
              <a:ext uri="{FF2B5EF4-FFF2-40B4-BE49-F238E27FC236}">
                <a16:creationId xmlns:a16="http://schemas.microsoft.com/office/drawing/2014/main" id="{05390F12-BBDD-4A3D-9E5E-F110F90A288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6200000">
            <a:off x="3652620" y="1077602"/>
            <a:ext cx="4425646" cy="5900861"/>
          </a:xfrm>
          <a:prstGeom prst="rect">
            <a:avLst/>
          </a:prstGeom>
        </p:spPr>
      </p:pic>
      <p:sp>
        <p:nvSpPr>
          <p:cNvPr id="14" name="椭圆 13">
            <a:extLst>
              <a:ext uri="{FF2B5EF4-FFF2-40B4-BE49-F238E27FC236}">
                <a16:creationId xmlns:a16="http://schemas.microsoft.com/office/drawing/2014/main" id="{B35029E7-C80B-4C7D-9113-94A118119FB7}"/>
              </a:ext>
            </a:extLst>
          </p:cNvPr>
          <p:cNvSpPr/>
          <p:nvPr/>
        </p:nvSpPr>
        <p:spPr>
          <a:xfrm>
            <a:off x="5335655" y="3273249"/>
            <a:ext cx="1520690" cy="1530818"/>
          </a:xfrm>
          <a:prstGeom prst="ellipse">
            <a:avLst/>
          </a:prstGeom>
          <a:noFill/>
          <a:ln w="38100">
            <a:solidFill>
              <a:srgbClr val="A500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E3D48B26-A417-4AE5-A27E-1C6D48EB7A9A}"/>
              </a:ext>
            </a:extLst>
          </p:cNvPr>
          <p:cNvCxnSpPr/>
          <p:nvPr/>
        </p:nvCxnSpPr>
        <p:spPr>
          <a:xfrm>
            <a:off x="2074127" y="2263698"/>
            <a:ext cx="12712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57DD915-6C3A-4AF9-92A3-930C3893A5A4}"/>
              </a:ext>
            </a:extLst>
          </p:cNvPr>
          <p:cNvSpPr txBox="1"/>
          <p:nvPr/>
        </p:nvSpPr>
        <p:spPr>
          <a:xfrm>
            <a:off x="1271237" y="2002088"/>
            <a:ext cx="914400" cy="523220"/>
          </a:xfrm>
          <a:prstGeom prst="rect">
            <a:avLst/>
          </a:prstGeom>
          <a:noFill/>
        </p:spPr>
        <p:txBody>
          <a:bodyPr wrap="square" rtlCol="0">
            <a:spAutoFit/>
          </a:bodyPr>
          <a:lstStyle/>
          <a:p>
            <a:r>
              <a:rPr lang="zh-CN" altLang="en-US" sz="2800" dirty="0"/>
              <a:t>织物</a:t>
            </a:r>
          </a:p>
        </p:txBody>
      </p:sp>
      <p:sp>
        <p:nvSpPr>
          <p:cNvPr id="21" name="文本框 20">
            <a:extLst>
              <a:ext uri="{FF2B5EF4-FFF2-40B4-BE49-F238E27FC236}">
                <a16:creationId xmlns:a16="http://schemas.microsoft.com/office/drawing/2014/main" id="{DF295E54-1735-4BF3-9EE5-188EA318BD95}"/>
              </a:ext>
            </a:extLst>
          </p:cNvPr>
          <p:cNvSpPr txBox="1"/>
          <p:nvPr/>
        </p:nvSpPr>
        <p:spPr>
          <a:xfrm>
            <a:off x="111510" y="4241453"/>
            <a:ext cx="1961920" cy="523220"/>
          </a:xfrm>
          <a:prstGeom prst="rect">
            <a:avLst/>
          </a:prstGeom>
          <a:noFill/>
        </p:spPr>
        <p:txBody>
          <a:bodyPr wrap="square" rtlCol="0">
            <a:spAutoFit/>
          </a:bodyPr>
          <a:lstStyle/>
          <a:p>
            <a:r>
              <a:rPr lang="zh-CN" altLang="en-US" sz="2800" dirty="0"/>
              <a:t>织物密度镜</a:t>
            </a:r>
          </a:p>
        </p:txBody>
      </p:sp>
      <p:cxnSp>
        <p:nvCxnSpPr>
          <p:cNvPr id="22" name="直接箭头连接符 21">
            <a:extLst>
              <a:ext uri="{FF2B5EF4-FFF2-40B4-BE49-F238E27FC236}">
                <a16:creationId xmlns:a16="http://schemas.microsoft.com/office/drawing/2014/main" id="{ED33763D-EBDF-4C0D-8D8C-3F9234DEC67A}"/>
              </a:ext>
            </a:extLst>
          </p:cNvPr>
          <p:cNvCxnSpPr>
            <a:cxnSpLocks/>
          </p:cNvCxnSpPr>
          <p:nvPr/>
        </p:nvCxnSpPr>
        <p:spPr>
          <a:xfrm>
            <a:off x="2020783" y="4456771"/>
            <a:ext cx="18040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B2AF416-2907-4503-A615-E70CC9A82083}"/>
              </a:ext>
            </a:extLst>
          </p:cNvPr>
          <p:cNvCxnSpPr>
            <a:cxnSpLocks/>
          </p:cNvCxnSpPr>
          <p:nvPr/>
        </p:nvCxnSpPr>
        <p:spPr>
          <a:xfrm flipH="1" flipV="1">
            <a:off x="6998042" y="4800264"/>
            <a:ext cx="2145958" cy="90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0486FAB-D938-4BA0-9222-14E21F9C8BB2}"/>
              </a:ext>
            </a:extLst>
          </p:cNvPr>
          <p:cNvSpPr txBox="1"/>
          <p:nvPr/>
        </p:nvSpPr>
        <p:spPr>
          <a:xfrm>
            <a:off x="9163309" y="5232370"/>
            <a:ext cx="1961920" cy="954107"/>
          </a:xfrm>
          <a:prstGeom prst="rect">
            <a:avLst/>
          </a:prstGeom>
          <a:noFill/>
        </p:spPr>
        <p:txBody>
          <a:bodyPr wrap="square" rtlCol="0">
            <a:spAutoFit/>
          </a:bodyPr>
          <a:lstStyle/>
          <a:p>
            <a:r>
              <a:rPr lang="zh-CN" altLang="en-US" sz="2800" dirty="0"/>
              <a:t>类似菱形的莫尔条纹</a:t>
            </a:r>
          </a:p>
        </p:txBody>
      </p:sp>
      <p:sp>
        <p:nvSpPr>
          <p:cNvPr id="5" name="灯片编号占位符 4">
            <a:extLst>
              <a:ext uri="{FF2B5EF4-FFF2-40B4-BE49-F238E27FC236}">
                <a16:creationId xmlns:a16="http://schemas.microsoft.com/office/drawing/2014/main" id="{7C377AD8-A2C3-44CF-866A-2A2E88DFC670}"/>
              </a:ext>
            </a:extLst>
          </p:cNvPr>
          <p:cNvSpPr>
            <a:spLocks noGrp="1"/>
          </p:cNvSpPr>
          <p:nvPr>
            <p:ph type="sldNum" sz="quarter" idx="4"/>
          </p:nvPr>
        </p:nvSpPr>
        <p:spPr/>
        <p:txBody>
          <a:bodyPr/>
          <a:lstStyle/>
          <a:p>
            <a:fld id="{CEDF435E-B3EF-42D1-AF76-0DD2579A66A6}" type="slidenum">
              <a:rPr lang="zh-CN" altLang="en-US" smtClean="0"/>
              <a:t>16</a:t>
            </a:fld>
            <a:endParaRPr lang="zh-CN" altLang="en-US"/>
          </a:p>
        </p:txBody>
      </p:sp>
      <p:cxnSp>
        <p:nvCxnSpPr>
          <p:cNvPr id="7" name="直接箭头连接符 6">
            <a:extLst>
              <a:ext uri="{FF2B5EF4-FFF2-40B4-BE49-F238E27FC236}">
                <a16:creationId xmlns:a16="http://schemas.microsoft.com/office/drawing/2014/main" id="{F3C11383-B727-4AB4-8401-5AD762543427}"/>
              </a:ext>
            </a:extLst>
          </p:cNvPr>
          <p:cNvCxnSpPr>
            <a:cxnSpLocks/>
          </p:cNvCxnSpPr>
          <p:nvPr/>
        </p:nvCxnSpPr>
        <p:spPr>
          <a:xfrm flipH="1">
            <a:off x="6224955" y="2598414"/>
            <a:ext cx="3052033" cy="6354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0711D59-C3E6-4DA0-9A7D-0FD4B1258174}"/>
              </a:ext>
            </a:extLst>
          </p:cNvPr>
          <p:cNvSpPr txBox="1"/>
          <p:nvPr/>
        </p:nvSpPr>
        <p:spPr>
          <a:xfrm>
            <a:off x="9255922" y="2336804"/>
            <a:ext cx="2339102" cy="523220"/>
          </a:xfrm>
          <a:prstGeom prst="rect">
            <a:avLst/>
          </a:prstGeom>
          <a:noFill/>
        </p:spPr>
        <p:txBody>
          <a:bodyPr wrap="none" rtlCol="0">
            <a:spAutoFit/>
          </a:bodyPr>
          <a:lstStyle/>
          <a:p>
            <a:r>
              <a:rPr lang="zh-CN" altLang="en-US" sz="2800" dirty="0"/>
              <a:t>在顶点处读数</a:t>
            </a:r>
          </a:p>
        </p:txBody>
      </p:sp>
      <p:sp>
        <p:nvSpPr>
          <p:cNvPr id="23" name="标题 1">
            <a:extLst>
              <a:ext uri="{FF2B5EF4-FFF2-40B4-BE49-F238E27FC236}">
                <a16:creationId xmlns:a16="http://schemas.microsoft.com/office/drawing/2014/main" id="{48F32AA8-7B9A-4A9B-BE59-E24EBB776CDF}"/>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spTree>
    <p:extLst>
      <p:ext uri="{BB962C8B-B14F-4D97-AF65-F5344CB8AC3E}">
        <p14:creationId xmlns:p14="http://schemas.microsoft.com/office/powerpoint/2010/main" val="400690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5" name="文本框 4">
            <a:extLst>
              <a:ext uri="{FF2B5EF4-FFF2-40B4-BE49-F238E27FC236}">
                <a16:creationId xmlns:a16="http://schemas.microsoft.com/office/drawing/2014/main" id="{F0A91C16-94B2-40EA-836F-C533F3711881}"/>
              </a:ext>
            </a:extLst>
          </p:cNvPr>
          <p:cNvSpPr txBox="1"/>
          <p:nvPr/>
        </p:nvSpPr>
        <p:spPr>
          <a:xfrm>
            <a:off x="311538" y="2360612"/>
            <a:ext cx="939800" cy="523220"/>
          </a:xfrm>
          <a:prstGeom prst="rect">
            <a:avLst/>
          </a:prstGeom>
          <a:noFill/>
        </p:spPr>
        <p:txBody>
          <a:bodyPr wrap="square" rtlCol="0">
            <a:spAutoFit/>
          </a:bodyPr>
          <a:lstStyle/>
          <a:p>
            <a:r>
              <a:rPr lang="zh-CN" altLang="en-US" sz="2800" dirty="0"/>
              <a:t>纺线</a:t>
            </a:r>
          </a:p>
        </p:txBody>
      </p:sp>
      <p:sp>
        <p:nvSpPr>
          <p:cNvPr id="6" name="灯片编号占位符 5">
            <a:extLst>
              <a:ext uri="{FF2B5EF4-FFF2-40B4-BE49-F238E27FC236}">
                <a16:creationId xmlns:a16="http://schemas.microsoft.com/office/drawing/2014/main" id="{4E2217BF-0013-4502-B052-DA32737D7C0B}"/>
              </a:ext>
            </a:extLst>
          </p:cNvPr>
          <p:cNvSpPr>
            <a:spLocks noGrp="1"/>
          </p:cNvSpPr>
          <p:nvPr>
            <p:ph type="sldNum" sz="quarter" idx="4"/>
          </p:nvPr>
        </p:nvSpPr>
        <p:spPr/>
        <p:txBody>
          <a:bodyPr/>
          <a:lstStyle/>
          <a:p>
            <a:fld id="{CEDF435E-B3EF-42D1-AF76-0DD2579A66A6}" type="slidenum">
              <a:rPr lang="zh-CN" altLang="en-US" smtClean="0"/>
              <a:t>17</a:t>
            </a:fld>
            <a:endParaRPr lang="zh-CN" altLang="en-US"/>
          </a:p>
        </p:txBody>
      </p:sp>
      <p:sp>
        <p:nvSpPr>
          <p:cNvPr id="14" name="标题 1">
            <a:extLst>
              <a:ext uri="{FF2B5EF4-FFF2-40B4-BE49-F238E27FC236}">
                <a16:creationId xmlns:a16="http://schemas.microsoft.com/office/drawing/2014/main" id="{98D496F8-C185-4E29-AA98-AF0C54784B54}"/>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pic>
        <p:nvPicPr>
          <p:cNvPr id="8" name="图形 7">
            <a:extLst>
              <a:ext uri="{FF2B5EF4-FFF2-40B4-BE49-F238E27FC236}">
                <a16:creationId xmlns:a16="http://schemas.microsoft.com/office/drawing/2014/main" id="{5423F0F2-6970-48A9-AF28-BDC4A3A271D1}"/>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938" t="30548" r="9422" b="33956"/>
          <a:stretch/>
        </p:blipFill>
        <p:spPr>
          <a:xfrm>
            <a:off x="1598360" y="2360612"/>
            <a:ext cx="9465946" cy="2136776"/>
          </a:xfrm>
          <a:prstGeom prst="rect">
            <a:avLst/>
          </a:prstGeom>
        </p:spPr>
      </p:pic>
    </p:spTree>
    <p:extLst>
      <p:ext uri="{BB962C8B-B14F-4D97-AF65-F5344CB8AC3E}">
        <p14:creationId xmlns:p14="http://schemas.microsoft.com/office/powerpoint/2010/main" val="1334488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2D969710-E1E6-456F-A693-E28C97C6ECD0}"/>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938" t="24493" r="9282" b="27975"/>
          <a:stretch/>
        </p:blipFill>
        <p:spPr>
          <a:xfrm flipH="1">
            <a:off x="1354455" y="1998345"/>
            <a:ext cx="9483090" cy="2861310"/>
          </a:xfrm>
          <a:prstGeom prst="rect">
            <a:avLst/>
          </a:prstGeom>
        </p:spPr>
      </p:pic>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6" name="灯片编号占位符 5">
            <a:extLst>
              <a:ext uri="{FF2B5EF4-FFF2-40B4-BE49-F238E27FC236}">
                <a16:creationId xmlns:a16="http://schemas.microsoft.com/office/drawing/2014/main" id="{4E2217BF-0013-4502-B052-DA32737D7C0B}"/>
              </a:ext>
            </a:extLst>
          </p:cNvPr>
          <p:cNvSpPr>
            <a:spLocks noGrp="1"/>
          </p:cNvSpPr>
          <p:nvPr>
            <p:ph type="sldNum" sz="quarter" idx="4"/>
          </p:nvPr>
        </p:nvSpPr>
        <p:spPr/>
        <p:txBody>
          <a:bodyPr/>
          <a:lstStyle/>
          <a:p>
            <a:fld id="{CEDF435E-B3EF-42D1-AF76-0DD2579A66A6}" type="slidenum">
              <a:rPr lang="zh-CN" altLang="en-US" smtClean="0"/>
              <a:t>18</a:t>
            </a:fld>
            <a:endParaRPr lang="zh-CN" altLang="en-US"/>
          </a:p>
        </p:txBody>
      </p:sp>
      <p:sp>
        <p:nvSpPr>
          <p:cNvPr id="15" name="文本框 14">
            <a:extLst>
              <a:ext uri="{FF2B5EF4-FFF2-40B4-BE49-F238E27FC236}">
                <a16:creationId xmlns:a16="http://schemas.microsoft.com/office/drawing/2014/main" id="{CEA69BFA-CA73-43E4-9F89-DADEC6916884}"/>
              </a:ext>
            </a:extLst>
          </p:cNvPr>
          <p:cNvSpPr txBox="1"/>
          <p:nvPr/>
        </p:nvSpPr>
        <p:spPr>
          <a:xfrm>
            <a:off x="311538" y="1998345"/>
            <a:ext cx="939800" cy="523220"/>
          </a:xfrm>
          <a:prstGeom prst="rect">
            <a:avLst/>
          </a:prstGeom>
          <a:noFill/>
        </p:spPr>
        <p:txBody>
          <a:bodyPr wrap="square" rtlCol="0">
            <a:spAutoFit/>
          </a:bodyPr>
          <a:lstStyle/>
          <a:p>
            <a:r>
              <a:rPr lang="zh-CN" altLang="en-US" sz="2800" dirty="0"/>
              <a:t>刻线</a:t>
            </a:r>
          </a:p>
        </p:txBody>
      </p:sp>
      <p:sp>
        <p:nvSpPr>
          <p:cNvPr id="16" name="标题 1">
            <a:extLst>
              <a:ext uri="{FF2B5EF4-FFF2-40B4-BE49-F238E27FC236}">
                <a16:creationId xmlns:a16="http://schemas.microsoft.com/office/drawing/2014/main" id="{50D63732-4F92-46C6-950E-677F93B565EA}"/>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spTree>
    <p:extLst>
      <p:ext uri="{BB962C8B-B14F-4D97-AF65-F5344CB8AC3E}">
        <p14:creationId xmlns:p14="http://schemas.microsoft.com/office/powerpoint/2010/main" val="2854401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17" name="标题 1">
            <a:extLst>
              <a:ext uri="{FF2B5EF4-FFF2-40B4-BE49-F238E27FC236}">
                <a16:creationId xmlns:a16="http://schemas.microsoft.com/office/drawing/2014/main" id="{A8E44A63-5BC2-4693-A5CC-C084A10D8F78}"/>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斜线型刻线</a:t>
            </a:r>
          </a:p>
        </p:txBody>
      </p:sp>
      <p:sp>
        <p:nvSpPr>
          <p:cNvPr id="6" name="灯片编号占位符 5">
            <a:extLst>
              <a:ext uri="{FF2B5EF4-FFF2-40B4-BE49-F238E27FC236}">
                <a16:creationId xmlns:a16="http://schemas.microsoft.com/office/drawing/2014/main" id="{4E2217BF-0013-4502-B052-DA32737D7C0B}"/>
              </a:ext>
            </a:extLst>
          </p:cNvPr>
          <p:cNvSpPr>
            <a:spLocks noGrp="1"/>
          </p:cNvSpPr>
          <p:nvPr>
            <p:ph type="sldNum" sz="quarter" idx="4"/>
          </p:nvPr>
        </p:nvSpPr>
        <p:spPr/>
        <p:txBody>
          <a:bodyPr/>
          <a:lstStyle/>
          <a:p>
            <a:fld id="{CEDF435E-B3EF-42D1-AF76-0DD2579A66A6}" type="slidenum">
              <a:rPr lang="zh-CN" altLang="en-US" smtClean="0"/>
              <a:t>19</a:t>
            </a:fld>
            <a:endParaRPr lang="zh-CN" altLang="en-US"/>
          </a:p>
        </p:txBody>
      </p:sp>
      <p:sp>
        <p:nvSpPr>
          <p:cNvPr id="18" name="文本框 17">
            <a:extLst>
              <a:ext uri="{FF2B5EF4-FFF2-40B4-BE49-F238E27FC236}">
                <a16:creationId xmlns:a16="http://schemas.microsoft.com/office/drawing/2014/main" id="{70F42355-CF08-481E-B9AE-5BD37A31FD62}"/>
              </a:ext>
            </a:extLst>
          </p:cNvPr>
          <p:cNvSpPr txBox="1"/>
          <p:nvPr/>
        </p:nvSpPr>
        <p:spPr>
          <a:xfrm>
            <a:off x="311538" y="2002155"/>
            <a:ext cx="939800" cy="523220"/>
          </a:xfrm>
          <a:prstGeom prst="rect">
            <a:avLst/>
          </a:prstGeom>
          <a:noFill/>
        </p:spPr>
        <p:txBody>
          <a:bodyPr wrap="square" rtlCol="0">
            <a:spAutoFit/>
          </a:bodyPr>
          <a:lstStyle/>
          <a:p>
            <a:r>
              <a:rPr lang="zh-CN" altLang="en-US" sz="2800" dirty="0"/>
              <a:t>纺线</a:t>
            </a:r>
          </a:p>
        </p:txBody>
      </p:sp>
      <p:sp>
        <p:nvSpPr>
          <p:cNvPr id="22" name="文本框 21">
            <a:extLst>
              <a:ext uri="{FF2B5EF4-FFF2-40B4-BE49-F238E27FC236}">
                <a16:creationId xmlns:a16="http://schemas.microsoft.com/office/drawing/2014/main" id="{110AB622-585C-420A-9B94-4598B6269E33}"/>
              </a:ext>
            </a:extLst>
          </p:cNvPr>
          <p:cNvSpPr txBox="1"/>
          <p:nvPr/>
        </p:nvSpPr>
        <p:spPr>
          <a:xfrm>
            <a:off x="311538" y="2895154"/>
            <a:ext cx="939800" cy="523220"/>
          </a:xfrm>
          <a:prstGeom prst="rect">
            <a:avLst/>
          </a:prstGeom>
          <a:noFill/>
        </p:spPr>
        <p:txBody>
          <a:bodyPr wrap="square" rtlCol="0">
            <a:spAutoFit/>
          </a:bodyPr>
          <a:lstStyle/>
          <a:p>
            <a:r>
              <a:rPr lang="zh-CN" altLang="en-US" sz="2800" dirty="0"/>
              <a:t>刻线</a:t>
            </a:r>
          </a:p>
        </p:txBody>
      </p:sp>
      <p:sp>
        <p:nvSpPr>
          <p:cNvPr id="7" name="加号 6">
            <a:extLst>
              <a:ext uri="{FF2B5EF4-FFF2-40B4-BE49-F238E27FC236}">
                <a16:creationId xmlns:a16="http://schemas.microsoft.com/office/drawing/2014/main" id="{3EEDEA47-F468-4A7E-89B8-6D8E81A1CD1F}"/>
              </a:ext>
            </a:extLst>
          </p:cNvPr>
          <p:cNvSpPr/>
          <p:nvPr/>
        </p:nvSpPr>
        <p:spPr>
          <a:xfrm>
            <a:off x="521611" y="2473906"/>
            <a:ext cx="467360" cy="4673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7">
            <a:extLst>
              <a:ext uri="{FF2B5EF4-FFF2-40B4-BE49-F238E27FC236}">
                <a16:creationId xmlns:a16="http://schemas.microsoft.com/office/drawing/2014/main" id="{6518B97C-5A4C-42A9-87C5-A10381AD7413}"/>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921" t="24620" r="9375" b="27974"/>
          <a:stretch/>
        </p:blipFill>
        <p:spPr>
          <a:xfrm flipH="1">
            <a:off x="1594551" y="2002155"/>
            <a:ext cx="9473564" cy="2853690"/>
          </a:xfrm>
          <a:prstGeom prst="rect">
            <a:avLst/>
          </a:prstGeom>
        </p:spPr>
      </p:pic>
    </p:spTree>
    <p:extLst>
      <p:ext uri="{BB962C8B-B14F-4D97-AF65-F5344CB8AC3E}">
        <p14:creationId xmlns:p14="http://schemas.microsoft.com/office/powerpoint/2010/main" val="20098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2" y="0"/>
            <a:ext cx="1205535"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nvGrpSpPr>
          <p:cNvPr id="8" name="Group 3">
            <a:extLst>
              <a:ext uri="{FF2B5EF4-FFF2-40B4-BE49-F238E27FC236}">
                <a16:creationId xmlns:a16="http://schemas.microsoft.com/office/drawing/2014/main" id="{9B202914-09B5-4F27-B879-3AFE99B5C6EC}"/>
              </a:ext>
            </a:extLst>
          </p:cNvPr>
          <p:cNvGrpSpPr/>
          <p:nvPr/>
        </p:nvGrpSpPr>
        <p:grpSpPr>
          <a:xfrm flipH="1">
            <a:off x="962645" y="3509509"/>
            <a:ext cx="485775" cy="485775"/>
            <a:chOff x="0" y="0"/>
            <a:chExt cx="6350000" cy="6350000"/>
          </a:xfrm>
          <a:solidFill>
            <a:srgbClr val="C00000"/>
          </a:solidFill>
        </p:grpSpPr>
        <p:sp>
          <p:nvSpPr>
            <p:cNvPr id="9" name="Freeform 4">
              <a:extLst>
                <a:ext uri="{FF2B5EF4-FFF2-40B4-BE49-F238E27FC236}">
                  <a16:creationId xmlns:a16="http://schemas.microsoft.com/office/drawing/2014/main" id="{E311DB26-1BD3-462D-AF79-13647AC015E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5" name="文本框 4">
            <a:extLst>
              <a:ext uri="{FF2B5EF4-FFF2-40B4-BE49-F238E27FC236}">
                <a16:creationId xmlns:a16="http://schemas.microsoft.com/office/drawing/2014/main" id="{FB139700-940C-45CA-9209-5B1D8C885FB3}"/>
              </a:ext>
            </a:extLst>
          </p:cNvPr>
          <p:cNvSpPr txBox="1"/>
          <p:nvPr/>
        </p:nvSpPr>
        <p:spPr>
          <a:xfrm>
            <a:off x="1874624" y="3429230"/>
            <a:ext cx="3774336" cy="646331"/>
          </a:xfrm>
          <a:prstGeom prst="rect">
            <a:avLst/>
          </a:prstGeom>
          <a:noFill/>
        </p:spPr>
        <p:txBody>
          <a:bodyPr wrap="square" rtlCol="0">
            <a:spAutoFit/>
          </a:bodyPr>
          <a:lstStyle/>
          <a:p>
            <a:r>
              <a:rPr lang="zh-CN" altLang="en-US" sz="3600" dirty="0"/>
              <a:t>方案迭代</a:t>
            </a:r>
          </a:p>
        </p:txBody>
      </p:sp>
      <p:grpSp>
        <p:nvGrpSpPr>
          <p:cNvPr id="10" name="Group 3">
            <a:extLst>
              <a:ext uri="{FF2B5EF4-FFF2-40B4-BE49-F238E27FC236}">
                <a16:creationId xmlns:a16="http://schemas.microsoft.com/office/drawing/2014/main" id="{E7311F87-B1DB-4BC9-94E6-143F1F583385}"/>
              </a:ext>
            </a:extLst>
          </p:cNvPr>
          <p:cNvGrpSpPr/>
          <p:nvPr/>
        </p:nvGrpSpPr>
        <p:grpSpPr>
          <a:xfrm flipH="1">
            <a:off x="962645" y="4552895"/>
            <a:ext cx="485775" cy="485775"/>
            <a:chOff x="0" y="0"/>
            <a:chExt cx="6350000" cy="6350000"/>
          </a:xfrm>
          <a:solidFill>
            <a:srgbClr val="C00000"/>
          </a:solidFill>
        </p:grpSpPr>
        <p:sp>
          <p:nvSpPr>
            <p:cNvPr id="11" name="Freeform 4">
              <a:extLst>
                <a:ext uri="{FF2B5EF4-FFF2-40B4-BE49-F238E27FC236}">
                  <a16:creationId xmlns:a16="http://schemas.microsoft.com/office/drawing/2014/main" id="{9EB167A3-88E3-4B48-A7D2-1CC456846E9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2" name="文本框 11">
            <a:extLst>
              <a:ext uri="{FF2B5EF4-FFF2-40B4-BE49-F238E27FC236}">
                <a16:creationId xmlns:a16="http://schemas.microsoft.com/office/drawing/2014/main" id="{83E7D2D8-CCF8-40D4-8611-BD1D123B15CD}"/>
              </a:ext>
            </a:extLst>
          </p:cNvPr>
          <p:cNvSpPr txBox="1"/>
          <p:nvPr/>
        </p:nvSpPr>
        <p:spPr>
          <a:xfrm>
            <a:off x="1874624" y="4472616"/>
            <a:ext cx="3774336" cy="646331"/>
          </a:xfrm>
          <a:prstGeom prst="rect">
            <a:avLst/>
          </a:prstGeom>
          <a:noFill/>
        </p:spPr>
        <p:txBody>
          <a:bodyPr wrap="square" rtlCol="0">
            <a:spAutoFit/>
          </a:bodyPr>
          <a:lstStyle/>
          <a:p>
            <a:r>
              <a:rPr lang="zh-CN" altLang="en-US" sz="3600" dirty="0"/>
              <a:t>推广</a:t>
            </a:r>
          </a:p>
        </p:txBody>
      </p:sp>
      <p:grpSp>
        <p:nvGrpSpPr>
          <p:cNvPr id="13" name="Group 3">
            <a:extLst>
              <a:ext uri="{FF2B5EF4-FFF2-40B4-BE49-F238E27FC236}">
                <a16:creationId xmlns:a16="http://schemas.microsoft.com/office/drawing/2014/main" id="{77A9411A-694A-44C8-8DC3-867837152ECD}"/>
              </a:ext>
            </a:extLst>
          </p:cNvPr>
          <p:cNvGrpSpPr/>
          <p:nvPr/>
        </p:nvGrpSpPr>
        <p:grpSpPr>
          <a:xfrm flipH="1">
            <a:off x="962645" y="5660996"/>
            <a:ext cx="485775" cy="485775"/>
            <a:chOff x="0" y="0"/>
            <a:chExt cx="6350000" cy="6350000"/>
          </a:xfrm>
          <a:solidFill>
            <a:srgbClr val="C00000"/>
          </a:solidFill>
        </p:grpSpPr>
        <p:sp>
          <p:nvSpPr>
            <p:cNvPr id="14" name="Freeform 4">
              <a:extLst>
                <a:ext uri="{FF2B5EF4-FFF2-40B4-BE49-F238E27FC236}">
                  <a16:creationId xmlns:a16="http://schemas.microsoft.com/office/drawing/2014/main" id="{479A1887-7D37-48DE-965E-114907B35C3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5" name="文本框 14">
            <a:extLst>
              <a:ext uri="{FF2B5EF4-FFF2-40B4-BE49-F238E27FC236}">
                <a16:creationId xmlns:a16="http://schemas.microsoft.com/office/drawing/2014/main" id="{A79F211A-018C-4D7E-89DB-659444A4F239}"/>
              </a:ext>
            </a:extLst>
          </p:cNvPr>
          <p:cNvSpPr txBox="1"/>
          <p:nvPr/>
        </p:nvSpPr>
        <p:spPr>
          <a:xfrm>
            <a:off x="1874624" y="5580717"/>
            <a:ext cx="3774336" cy="646331"/>
          </a:xfrm>
          <a:prstGeom prst="rect">
            <a:avLst/>
          </a:prstGeom>
          <a:noFill/>
        </p:spPr>
        <p:txBody>
          <a:bodyPr wrap="square" rtlCol="0">
            <a:spAutoFit/>
          </a:bodyPr>
          <a:lstStyle/>
          <a:p>
            <a:r>
              <a:rPr lang="zh-CN" altLang="en-US" sz="3600" dirty="0"/>
              <a:t>总结</a:t>
            </a: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grpSp>
        <p:nvGrpSpPr>
          <p:cNvPr id="17" name="Group 3">
            <a:extLst>
              <a:ext uri="{FF2B5EF4-FFF2-40B4-BE49-F238E27FC236}">
                <a16:creationId xmlns:a16="http://schemas.microsoft.com/office/drawing/2014/main" id="{A3167CDB-1785-476B-806A-A259DB5149FA}"/>
              </a:ext>
            </a:extLst>
          </p:cNvPr>
          <p:cNvGrpSpPr/>
          <p:nvPr/>
        </p:nvGrpSpPr>
        <p:grpSpPr>
          <a:xfrm flipH="1">
            <a:off x="954787" y="1327651"/>
            <a:ext cx="485775" cy="485775"/>
            <a:chOff x="0" y="0"/>
            <a:chExt cx="6350000" cy="6350000"/>
          </a:xfrm>
          <a:solidFill>
            <a:srgbClr val="C00000"/>
          </a:solidFill>
        </p:grpSpPr>
        <p:sp>
          <p:nvSpPr>
            <p:cNvPr id="18" name="Freeform 4">
              <a:extLst>
                <a:ext uri="{FF2B5EF4-FFF2-40B4-BE49-F238E27FC236}">
                  <a16:creationId xmlns:a16="http://schemas.microsoft.com/office/drawing/2014/main" id="{363A6C09-FB19-4D06-B699-2F4DD5FCAC5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9" name="文本框 18">
            <a:extLst>
              <a:ext uri="{FF2B5EF4-FFF2-40B4-BE49-F238E27FC236}">
                <a16:creationId xmlns:a16="http://schemas.microsoft.com/office/drawing/2014/main" id="{D76361C0-D23C-4CBE-B023-8B0AFB165EC2}"/>
              </a:ext>
            </a:extLst>
          </p:cNvPr>
          <p:cNvSpPr txBox="1"/>
          <p:nvPr/>
        </p:nvSpPr>
        <p:spPr>
          <a:xfrm>
            <a:off x="1866766" y="1247372"/>
            <a:ext cx="3774336" cy="646331"/>
          </a:xfrm>
          <a:prstGeom prst="rect">
            <a:avLst/>
          </a:prstGeom>
          <a:noFill/>
        </p:spPr>
        <p:txBody>
          <a:bodyPr wrap="square" rtlCol="0">
            <a:spAutoFit/>
          </a:bodyPr>
          <a:lstStyle/>
          <a:p>
            <a:r>
              <a:rPr lang="zh-CN" altLang="en-US" sz="3600" dirty="0"/>
              <a:t>问题重述</a:t>
            </a:r>
          </a:p>
        </p:txBody>
      </p:sp>
      <p:grpSp>
        <p:nvGrpSpPr>
          <p:cNvPr id="21" name="Group 3">
            <a:extLst>
              <a:ext uri="{FF2B5EF4-FFF2-40B4-BE49-F238E27FC236}">
                <a16:creationId xmlns:a16="http://schemas.microsoft.com/office/drawing/2014/main" id="{06BB5773-72F1-41E6-ADCA-F85CFA632593}"/>
              </a:ext>
            </a:extLst>
          </p:cNvPr>
          <p:cNvGrpSpPr/>
          <p:nvPr/>
        </p:nvGrpSpPr>
        <p:grpSpPr>
          <a:xfrm flipH="1">
            <a:off x="958102" y="2444147"/>
            <a:ext cx="485775" cy="485775"/>
            <a:chOff x="0" y="0"/>
            <a:chExt cx="6350000" cy="6350000"/>
          </a:xfrm>
          <a:solidFill>
            <a:srgbClr val="C00000"/>
          </a:solidFill>
        </p:grpSpPr>
        <p:sp>
          <p:nvSpPr>
            <p:cNvPr id="22" name="Freeform 4">
              <a:extLst>
                <a:ext uri="{FF2B5EF4-FFF2-40B4-BE49-F238E27FC236}">
                  <a16:creationId xmlns:a16="http://schemas.microsoft.com/office/drawing/2014/main" id="{33DD05B5-D994-40BC-8EA4-CA2549E1D02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23" name="文本框 22">
            <a:extLst>
              <a:ext uri="{FF2B5EF4-FFF2-40B4-BE49-F238E27FC236}">
                <a16:creationId xmlns:a16="http://schemas.microsoft.com/office/drawing/2014/main" id="{330EE1EF-EBB2-46DC-B0A1-946E4A29593B}"/>
              </a:ext>
            </a:extLst>
          </p:cNvPr>
          <p:cNvSpPr txBox="1"/>
          <p:nvPr/>
        </p:nvSpPr>
        <p:spPr>
          <a:xfrm>
            <a:off x="1870081" y="2363868"/>
            <a:ext cx="3774336" cy="646331"/>
          </a:xfrm>
          <a:prstGeom prst="rect">
            <a:avLst/>
          </a:prstGeom>
          <a:noFill/>
        </p:spPr>
        <p:txBody>
          <a:bodyPr wrap="square" rtlCol="0">
            <a:spAutoFit/>
          </a:bodyPr>
          <a:lstStyle/>
          <a:p>
            <a:r>
              <a:rPr lang="zh-CN" altLang="en-US" sz="3600" dirty="0"/>
              <a:t>基本模型</a:t>
            </a:r>
          </a:p>
        </p:txBody>
      </p:sp>
      <p:sp>
        <p:nvSpPr>
          <p:cNvPr id="6" name="灯片编号占位符 5">
            <a:extLst>
              <a:ext uri="{FF2B5EF4-FFF2-40B4-BE49-F238E27FC236}">
                <a16:creationId xmlns:a16="http://schemas.microsoft.com/office/drawing/2014/main" id="{E726B614-24C0-404C-A2F7-3858C6A4C0E3}"/>
              </a:ext>
            </a:extLst>
          </p:cNvPr>
          <p:cNvSpPr>
            <a:spLocks noGrp="1"/>
          </p:cNvSpPr>
          <p:nvPr>
            <p:ph type="sldNum" sz="quarter" idx="4"/>
          </p:nvPr>
        </p:nvSpPr>
        <p:spPr/>
        <p:txBody>
          <a:bodyPr/>
          <a:lstStyle/>
          <a:p>
            <a:fld id="{CEDF435E-B3EF-42D1-AF76-0DD2579A66A6}" type="slidenum">
              <a:rPr lang="zh-CN" altLang="en-US" smtClean="0"/>
              <a:t>2</a:t>
            </a:fld>
            <a:endParaRPr lang="zh-CN" altLang="en-US"/>
          </a:p>
        </p:txBody>
      </p:sp>
    </p:spTree>
    <p:extLst>
      <p:ext uri="{BB962C8B-B14F-4D97-AF65-F5344CB8AC3E}">
        <p14:creationId xmlns:p14="http://schemas.microsoft.com/office/powerpoint/2010/main" val="126899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5" name="灯片编号占位符 4">
            <a:extLst>
              <a:ext uri="{FF2B5EF4-FFF2-40B4-BE49-F238E27FC236}">
                <a16:creationId xmlns:a16="http://schemas.microsoft.com/office/drawing/2014/main" id="{C6B5A577-279C-4C85-84D6-A2277E2400EA}"/>
              </a:ext>
            </a:extLst>
          </p:cNvPr>
          <p:cNvSpPr>
            <a:spLocks noGrp="1"/>
          </p:cNvSpPr>
          <p:nvPr>
            <p:ph type="sldNum" sz="quarter" idx="4"/>
          </p:nvPr>
        </p:nvSpPr>
        <p:spPr/>
        <p:txBody>
          <a:bodyPr/>
          <a:lstStyle/>
          <a:p>
            <a:fld id="{CEDF435E-B3EF-42D1-AF76-0DD2579A66A6}" type="slidenum">
              <a:rPr lang="zh-CN" altLang="en-US" smtClean="0"/>
              <a:t>20</a:t>
            </a:fld>
            <a:endParaRPr lang="zh-CN" altLang="en-US"/>
          </a:p>
        </p:txBody>
      </p:sp>
      <p:sp>
        <p:nvSpPr>
          <p:cNvPr id="12" name="标题 1">
            <a:extLst>
              <a:ext uri="{FF2B5EF4-FFF2-40B4-BE49-F238E27FC236}">
                <a16:creationId xmlns:a16="http://schemas.microsoft.com/office/drawing/2014/main" id="{D2189D9C-7FB4-49FE-9918-0CB21F456BB6}"/>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pic>
        <p:nvPicPr>
          <p:cNvPr id="9" name="图形 8">
            <a:extLst>
              <a:ext uri="{FF2B5EF4-FFF2-40B4-BE49-F238E27FC236}">
                <a16:creationId xmlns:a16="http://schemas.microsoft.com/office/drawing/2014/main" id="{CD178EA3-A6ED-446D-B125-9943808308E5}"/>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922" t="24716" r="9390" b="28070"/>
          <a:stretch/>
        </p:blipFill>
        <p:spPr>
          <a:xfrm flipH="1">
            <a:off x="1595503" y="2007870"/>
            <a:ext cx="9471660" cy="2842260"/>
          </a:xfrm>
          <a:prstGeom prst="rect">
            <a:avLst/>
          </a:prstGeom>
        </p:spPr>
      </p:pic>
      <p:sp>
        <p:nvSpPr>
          <p:cNvPr id="14" name="文本框 13">
            <a:extLst>
              <a:ext uri="{FF2B5EF4-FFF2-40B4-BE49-F238E27FC236}">
                <a16:creationId xmlns:a16="http://schemas.microsoft.com/office/drawing/2014/main" id="{77F8EE32-8EC0-4FFE-BD69-C2EA0C359B61}"/>
              </a:ext>
            </a:extLst>
          </p:cNvPr>
          <p:cNvSpPr txBox="1"/>
          <p:nvPr/>
        </p:nvSpPr>
        <p:spPr>
          <a:xfrm>
            <a:off x="311538" y="2002155"/>
            <a:ext cx="939800" cy="523220"/>
          </a:xfrm>
          <a:prstGeom prst="rect">
            <a:avLst/>
          </a:prstGeom>
          <a:noFill/>
        </p:spPr>
        <p:txBody>
          <a:bodyPr wrap="square" rtlCol="0">
            <a:spAutoFit/>
          </a:bodyPr>
          <a:lstStyle/>
          <a:p>
            <a:r>
              <a:rPr lang="zh-CN" altLang="en-US" sz="2800" dirty="0"/>
              <a:t>纺线</a:t>
            </a:r>
          </a:p>
        </p:txBody>
      </p:sp>
      <p:sp>
        <p:nvSpPr>
          <p:cNvPr id="16" name="文本框 15">
            <a:extLst>
              <a:ext uri="{FF2B5EF4-FFF2-40B4-BE49-F238E27FC236}">
                <a16:creationId xmlns:a16="http://schemas.microsoft.com/office/drawing/2014/main" id="{4C8671BD-ECE4-4F5E-8E43-A28EE011223E}"/>
              </a:ext>
            </a:extLst>
          </p:cNvPr>
          <p:cNvSpPr txBox="1"/>
          <p:nvPr/>
        </p:nvSpPr>
        <p:spPr>
          <a:xfrm>
            <a:off x="311538" y="2895154"/>
            <a:ext cx="939800" cy="523220"/>
          </a:xfrm>
          <a:prstGeom prst="rect">
            <a:avLst/>
          </a:prstGeom>
          <a:noFill/>
        </p:spPr>
        <p:txBody>
          <a:bodyPr wrap="square" rtlCol="0">
            <a:spAutoFit/>
          </a:bodyPr>
          <a:lstStyle/>
          <a:p>
            <a:r>
              <a:rPr lang="zh-CN" altLang="en-US" sz="2800" dirty="0"/>
              <a:t>刻线</a:t>
            </a:r>
          </a:p>
        </p:txBody>
      </p:sp>
      <p:sp>
        <p:nvSpPr>
          <p:cNvPr id="17" name="加号 16">
            <a:extLst>
              <a:ext uri="{FF2B5EF4-FFF2-40B4-BE49-F238E27FC236}">
                <a16:creationId xmlns:a16="http://schemas.microsoft.com/office/drawing/2014/main" id="{7F60893F-FB39-415F-B383-6E80A86F27B3}"/>
              </a:ext>
            </a:extLst>
          </p:cNvPr>
          <p:cNvSpPr/>
          <p:nvPr/>
        </p:nvSpPr>
        <p:spPr>
          <a:xfrm>
            <a:off x="521611" y="2473906"/>
            <a:ext cx="467360" cy="4673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711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5" name="灯片编号占位符 4">
            <a:extLst>
              <a:ext uri="{FF2B5EF4-FFF2-40B4-BE49-F238E27FC236}">
                <a16:creationId xmlns:a16="http://schemas.microsoft.com/office/drawing/2014/main" id="{C6B5A577-279C-4C85-84D6-A2277E2400EA}"/>
              </a:ext>
            </a:extLst>
          </p:cNvPr>
          <p:cNvSpPr>
            <a:spLocks noGrp="1"/>
          </p:cNvSpPr>
          <p:nvPr>
            <p:ph type="sldNum" sz="quarter" idx="4"/>
          </p:nvPr>
        </p:nvSpPr>
        <p:spPr/>
        <p:txBody>
          <a:bodyPr/>
          <a:lstStyle/>
          <a:p>
            <a:fld id="{CEDF435E-B3EF-42D1-AF76-0DD2579A66A6}" type="slidenum">
              <a:rPr lang="zh-CN" altLang="en-US" smtClean="0"/>
              <a:t>21</a:t>
            </a:fld>
            <a:endParaRPr lang="zh-CN" altLang="en-US"/>
          </a:p>
        </p:txBody>
      </p:sp>
      <p:sp>
        <p:nvSpPr>
          <p:cNvPr id="15" name="标题 1">
            <a:extLst>
              <a:ext uri="{FF2B5EF4-FFF2-40B4-BE49-F238E27FC236}">
                <a16:creationId xmlns:a16="http://schemas.microsoft.com/office/drawing/2014/main" id="{6A5E418F-9D8D-4199-85EB-3960EDC82813}"/>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pic>
        <p:nvPicPr>
          <p:cNvPr id="9" name="图形 8">
            <a:extLst>
              <a:ext uri="{FF2B5EF4-FFF2-40B4-BE49-F238E27FC236}">
                <a16:creationId xmlns:a16="http://schemas.microsoft.com/office/drawing/2014/main" id="{D03BE972-8B7A-4FB7-BDF0-D3BA2C42AECB}"/>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80729" t="28777" r="16875" b="32152"/>
          <a:stretch/>
        </p:blipFill>
        <p:spPr>
          <a:xfrm>
            <a:off x="9862820" y="2247901"/>
            <a:ext cx="292100" cy="2352040"/>
          </a:xfrm>
          <a:prstGeom prst="rect">
            <a:avLst/>
          </a:prstGeom>
        </p:spPr>
      </p:pic>
    </p:spTree>
    <p:extLst>
      <p:ext uri="{BB962C8B-B14F-4D97-AF65-F5344CB8AC3E}">
        <p14:creationId xmlns:p14="http://schemas.microsoft.com/office/powerpoint/2010/main" val="165426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5" name="灯片编号占位符 4">
            <a:extLst>
              <a:ext uri="{FF2B5EF4-FFF2-40B4-BE49-F238E27FC236}">
                <a16:creationId xmlns:a16="http://schemas.microsoft.com/office/drawing/2014/main" id="{C6B5A577-279C-4C85-84D6-A2277E2400EA}"/>
              </a:ext>
            </a:extLst>
          </p:cNvPr>
          <p:cNvSpPr>
            <a:spLocks noGrp="1"/>
          </p:cNvSpPr>
          <p:nvPr>
            <p:ph type="sldNum" sz="quarter" idx="4"/>
          </p:nvPr>
        </p:nvSpPr>
        <p:spPr/>
        <p:txBody>
          <a:bodyPr/>
          <a:lstStyle/>
          <a:p>
            <a:fld id="{CEDF435E-B3EF-42D1-AF76-0DD2579A66A6}" type="slidenum">
              <a:rPr lang="zh-CN" altLang="en-US" smtClean="0"/>
              <a:t>22</a:t>
            </a:fld>
            <a:endParaRPr lang="zh-CN" altLang="en-US"/>
          </a:p>
        </p:txBody>
      </p:sp>
      <p:sp>
        <p:nvSpPr>
          <p:cNvPr id="15" name="标题 1">
            <a:extLst>
              <a:ext uri="{FF2B5EF4-FFF2-40B4-BE49-F238E27FC236}">
                <a16:creationId xmlns:a16="http://schemas.microsoft.com/office/drawing/2014/main" id="{6A5E418F-9D8D-4199-85EB-3960EDC82813}"/>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斜线形织物密度镜</a:t>
            </a:r>
          </a:p>
        </p:txBody>
      </p:sp>
      <p:pic>
        <p:nvPicPr>
          <p:cNvPr id="9" name="图形 8">
            <a:extLst>
              <a:ext uri="{FF2B5EF4-FFF2-40B4-BE49-F238E27FC236}">
                <a16:creationId xmlns:a16="http://schemas.microsoft.com/office/drawing/2014/main" id="{ADCF644E-0583-4227-921D-5F6A5972EDB3}"/>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80771" t="30548" r="16896" b="33924"/>
          <a:stretch/>
        </p:blipFill>
        <p:spPr>
          <a:xfrm>
            <a:off x="3145837" y="2359659"/>
            <a:ext cx="284481" cy="2138681"/>
          </a:xfrm>
          <a:prstGeom prst="rect">
            <a:avLst/>
          </a:prstGeom>
        </p:spPr>
      </p:pic>
      <p:sp>
        <p:nvSpPr>
          <p:cNvPr id="12" name="加号 11">
            <a:extLst>
              <a:ext uri="{FF2B5EF4-FFF2-40B4-BE49-F238E27FC236}">
                <a16:creationId xmlns:a16="http://schemas.microsoft.com/office/drawing/2014/main" id="{7F897E3E-1BB1-48C4-BEDF-DC7F81BF8876}"/>
              </a:ext>
            </a:extLst>
          </p:cNvPr>
          <p:cNvSpPr/>
          <p:nvPr/>
        </p:nvSpPr>
        <p:spPr>
          <a:xfrm>
            <a:off x="4368381" y="2993708"/>
            <a:ext cx="883917" cy="88391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25CA1ED6-F8D2-49D5-BD16-AE0B0E10A587}"/>
              </a:ext>
            </a:extLst>
          </p:cNvPr>
          <p:cNvSpPr/>
          <p:nvPr/>
        </p:nvSpPr>
        <p:spPr>
          <a:xfrm>
            <a:off x="6844815" y="2888029"/>
            <a:ext cx="2627713" cy="1095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叠加得到</a:t>
            </a:r>
          </a:p>
        </p:txBody>
      </p:sp>
      <p:pic>
        <p:nvPicPr>
          <p:cNvPr id="16" name="图形 15">
            <a:extLst>
              <a:ext uri="{FF2B5EF4-FFF2-40B4-BE49-F238E27FC236}">
                <a16:creationId xmlns:a16="http://schemas.microsoft.com/office/drawing/2014/main" id="{1B86CF1E-B7C0-48EC-9E7D-48D2DD76B98C}"/>
              </a:ext>
            </a:extLst>
          </p:cNvPr>
          <p:cNvPicPr>
            <a:picLocks noChangeAspect="1"/>
          </p:cNvPicPr>
          <p:nvPr/>
        </p:nvPicPr>
        <p:blipFill rotWithShape="1">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rcRect l="80728" t="28481" r="16916" b="31857"/>
          <a:stretch/>
        </p:blipFill>
        <p:spPr>
          <a:xfrm>
            <a:off x="5952490" y="2235201"/>
            <a:ext cx="287020" cy="2387600"/>
          </a:xfrm>
          <a:prstGeom prst="rect">
            <a:avLst/>
          </a:prstGeom>
        </p:spPr>
      </p:pic>
      <p:pic>
        <p:nvPicPr>
          <p:cNvPr id="17" name="图形 16">
            <a:extLst>
              <a:ext uri="{FF2B5EF4-FFF2-40B4-BE49-F238E27FC236}">
                <a16:creationId xmlns:a16="http://schemas.microsoft.com/office/drawing/2014/main" id="{08039E5D-BF07-4594-9459-E3385413F8FB}"/>
              </a:ext>
            </a:extLst>
          </p:cNvPr>
          <p:cNvPicPr>
            <a:picLocks noChangeAspect="1"/>
          </p:cNvPicPr>
          <p:nvPr/>
        </p:nvPicPr>
        <p:blipFill rotWithShape="1">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l="80729" t="28777" r="16875" b="32152"/>
          <a:stretch/>
        </p:blipFill>
        <p:spPr>
          <a:xfrm>
            <a:off x="9862820" y="2247901"/>
            <a:ext cx="292100" cy="2352040"/>
          </a:xfrm>
          <a:prstGeom prst="rect">
            <a:avLst/>
          </a:prstGeom>
        </p:spPr>
      </p:pic>
    </p:spTree>
    <p:extLst>
      <p:ext uri="{BB962C8B-B14F-4D97-AF65-F5344CB8AC3E}">
        <p14:creationId xmlns:p14="http://schemas.microsoft.com/office/powerpoint/2010/main" val="560760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形 17">
            <a:extLst>
              <a:ext uri="{FF2B5EF4-FFF2-40B4-BE49-F238E27FC236}">
                <a16:creationId xmlns:a16="http://schemas.microsoft.com/office/drawing/2014/main" id="{BA0765DE-1159-4242-8935-5DB93094EFD0}"/>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921" t="24620" r="9375" b="27974"/>
          <a:stretch/>
        </p:blipFill>
        <p:spPr>
          <a:xfrm flipH="1">
            <a:off x="2851535" y="5145752"/>
            <a:ext cx="5684203" cy="1712248"/>
          </a:xfrm>
          <a:prstGeom prst="rect">
            <a:avLst/>
          </a:prstGeom>
        </p:spPr>
      </p:pic>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6" name="灯片编号占位符 5">
            <a:extLst>
              <a:ext uri="{FF2B5EF4-FFF2-40B4-BE49-F238E27FC236}">
                <a16:creationId xmlns:a16="http://schemas.microsoft.com/office/drawing/2014/main" id="{4E2217BF-0013-4502-B052-DA32737D7C0B}"/>
              </a:ext>
            </a:extLst>
          </p:cNvPr>
          <p:cNvSpPr>
            <a:spLocks noGrp="1"/>
          </p:cNvSpPr>
          <p:nvPr>
            <p:ph type="sldNum" sz="quarter" idx="4"/>
          </p:nvPr>
        </p:nvSpPr>
        <p:spPr/>
        <p:txBody>
          <a:bodyPr/>
          <a:lstStyle/>
          <a:p>
            <a:fld id="{CEDF435E-B3EF-42D1-AF76-0DD2579A66A6}" type="slidenum">
              <a:rPr lang="zh-CN" altLang="en-US" smtClean="0"/>
              <a:t>23</a:t>
            </a:fld>
            <a:endParaRPr lang="zh-CN" altLang="en-US"/>
          </a:p>
        </p:txBody>
      </p:sp>
      <p:sp>
        <p:nvSpPr>
          <p:cNvPr id="19" name="文本框 18">
            <a:extLst>
              <a:ext uri="{FF2B5EF4-FFF2-40B4-BE49-F238E27FC236}">
                <a16:creationId xmlns:a16="http://schemas.microsoft.com/office/drawing/2014/main" id="{84CA29CF-7951-42B3-A95A-9EECA04B9879}"/>
              </a:ext>
            </a:extLst>
          </p:cNvPr>
          <p:cNvSpPr txBox="1"/>
          <p:nvPr/>
        </p:nvSpPr>
        <p:spPr>
          <a:xfrm>
            <a:off x="2851535" y="1735203"/>
            <a:ext cx="939800" cy="523220"/>
          </a:xfrm>
          <a:prstGeom prst="rect">
            <a:avLst/>
          </a:prstGeom>
          <a:noFill/>
        </p:spPr>
        <p:txBody>
          <a:bodyPr wrap="square" rtlCol="0">
            <a:spAutoFit/>
          </a:bodyPr>
          <a:lstStyle/>
          <a:p>
            <a:r>
              <a:rPr lang="zh-CN" altLang="en-US" sz="2800" dirty="0"/>
              <a:t>纺线</a:t>
            </a:r>
          </a:p>
        </p:txBody>
      </p:sp>
      <p:sp>
        <p:nvSpPr>
          <p:cNvPr id="21" name="文本框 20">
            <a:extLst>
              <a:ext uri="{FF2B5EF4-FFF2-40B4-BE49-F238E27FC236}">
                <a16:creationId xmlns:a16="http://schemas.microsoft.com/office/drawing/2014/main" id="{EF41FF68-995F-45FA-A06C-AD13CEAF7E62}"/>
              </a:ext>
            </a:extLst>
          </p:cNvPr>
          <p:cNvSpPr txBox="1"/>
          <p:nvPr/>
        </p:nvSpPr>
        <p:spPr>
          <a:xfrm>
            <a:off x="8915850" y="1375384"/>
            <a:ext cx="939800" cy="523220"/>
          </a:xfrm>
          <a:prstGeom prst="rect">
            <a:avLst/>
          </a:prstGeom>
          <a:noFill/>
        </p:spPr>
        <p:txBody>
          <a:bodyPr wrap="square" rtlCol="0">
            <a:spAutoFit/>
          </a:bodyPr>
          <a:lstStyle/>
          <a:p>
            <a:r>
              <a:rPr lang="zh-CN" altLang="en-US" sz="2800" dirty="0"/>
              <a:t>刻线</a:t>
            </a:r>
          </a:p>
        </p:txBody>
      </p:sp>
      <p:sp>
        <p:nvSpPr>
          <p:cNvPr id="23" name="右大括号 22">
            <a:extLst>
              <a:ext uri="{FF2B5EF4-FFF2-40B4-BE49-F238E27FC236}">
                <a16:creationId xmlns:a16="http://schemas.microsoft.com/office/drawing/2014/main" id="{CA98750C-4C4D-4AC7-B480-921787D36F23}"/>
              </a:ext>
            </a:extLst>
          </p:cNvPr>
          <p:cNvSpPr/>
          <p:nvPr/>
        </p:nvSpPr>
        <p:spPr>
          <a:xfrm rot="5400000">
            <a:off x="5638693" y="839341"/>
            <a:ext cx="305174" cy="6088768"/>
          </a:xfrm>
          <a:prstGeom prst="rightBrace">
            <a:avLst>
              <a:gd name="adj1" fmla="val 9217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4FEB64CD-2989-40CF-968C-B4F2071B538F}"/>
              </a:ext>
            </a:extLst>
          </p:cNvPr>
          <p:cNvSpPr/>
          <p:nvPr/>
        </p:nvSpPr>
        <p:spPr>
          <a:xfrm rot="5400000">
            <a:off x="5171598" y="2850374"/>
            <a:ext cx="1239364" cy="3535520"/>
          </a:xfrm>
          <a:prstGeom prst="rightArrow">
            <a:avLst>
              <a:gd name="adj1" fmla="val 50000"/>
              <a:gd name="adj2" fmla="val 48605"/>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3200" dirty="0"/>
              <a:t>叠加得到</a:t>
            </a:r>
          </a:p>
        </p:txBody>
      </p:sp>
      <p:sp>
        <p:nvSpPr>
          <p:cNvPr id="26" name="标题 1">
            <a:extLst>
              <a:ext uri="{FF2B5EF4-FFF2-40B4-BE49-F238E27FC236}">
                <a16:creationId xmlns:a16="http://schemas.microsoft.com/office/drawing/2014/main" id="{0AB81E50-4B8D-4BD0-BC4E-E94F4C25A44A}"/>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斜线形织物密度镜</a:t>
            </a:r>
          </a:p>
        </p:txBody>
      </p:sp>
      <p:pic>
        <p:nvPicPr>
          <p:cNvPr id="16" name="图形 15">
            <a:extLst>
              <a:ext uri="{FF2B5EF4-FFF2-40B4-BE49-F238E27FC236}">
                <a16:creationId xmlns:a16="http://schemas.microsoft.com/office/drawing/2014/main" id="{112D03EC-2AEB-4DC2-B2F3-8EFCAABB1081}"/>
              </a:ext>
            </a:extLst>
          </p:cNvPr>
          <p:cNvPicPr>
            <a:picLocks noChangeAspect="1"/>
          </p:cNvPicPr>
          <p:nvPr/>
        </p:nvPicPr>
        <p:blipFill rotWithShape="1">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rcRect l="12938" t="30548" r="9422" b="33956"/>
          <a:stretch/>
        </p:blipFill>
        <p:spPr>
          <a:xfrm>
            <a:off x="111759" y="2184818"/>
            <a:ext cx="5679521" cy="1282073"/>
          </a:xfrm>
          <a:prstGeom prst="rect">
            <a:avLst/>
          </a:prstGeom>
        </p:spPr>
      </p:pic>
      <p:pic>
        <p:nvPicPr>
          <p:cNvPr id="17" name="图形 16">
            <a:extLst>
              <a:ext uri="{FF2B5EF4-FFF2-40B4-BE49-F238E27FC236}">
                <a16:creationId xmlns:a16="http://schemas.microsoft.com/office/drawing/2014/main" id="{DB9ED4D8-61A6-4343-9CAD-9495C516052D}"/>
              </a:ext>
            </a:extLst>
          </p:cNvPr>
          <p:cNvPicPr>
            <a:picLocks noChangeAspect="1"/>
          </p:cNvPicPr>
          <p:nvPr/>
        </p:nvPicPr>
        <p:blipFill rotWithShape="1">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l="12938" t="24493" r="9282" b="27975"/>
          <a:stretch/>
        </p:blipFill>
        <p:spPr>
          <a:xfrm flipH="1">
            <a:off x="6122083" y="1967454"/>
            <a:ext cx="5689762" cy="1716799"/>
          </a:xfrm>
          <a:prstGeom prst="rect">
            <a:avLst/>
          </a:prstGeom>
        </p:spPr>
      </p:pic>
    </p:spTree>
    <p:extLst>
      <p:ext uri="{BB962C8B-B14F-4D97-AF65-F5344CB8AC3E}">
        <p14:creationId xmlns:p14="http://schemas.microsoft.com/office/powerpoint/2010/main" val="2808375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mc:AlternateContent xmlns:mc="http://schemas.openxmlformats.org/markup-compatibility/2006" xmlns:a14="http://schemas.microsoft.com/office/drawing/2010/main">
        <mc:Choice Requires="a14">
          <p:sp>
            <p:nvSpPr>
              <p:cNvPr id="22" name="TextBox 20">
                <a:extLst>
                  <a:ext uri="{FF2B5EF4-FFF2-40B4-BE49-F238E27FC236}">
                    <a16:creationId xmlns:a16="http://schemas.microsoft.com/office/drawing/2014/main" id="{47EA9576-F642-4A21-9DF8-266A4E0F258D}"/>
                  </a:ext>
                </a:extLst>
              </p:cNvPr>
              <p:cNvSpPr txBox="1"/>
              <p:nvPr/>
            </p:nvSpPr>
            <p:spPr>
              <a:xfrm>
                <a:off x="854439" y="2023673"/>
                <a:ext cx="4133952" cy="1316130"/>
              </a:xfrm>
              <a:prstGeom prst="rect">
                <a:avLst/>
              </a:prstGeom>
              <a:noFill/>
            </p:spPr>
            <p:txBody>
              <a:bodyPr wrap="none" rtlCol="0">
                <a:spAutoFit/>
              </a:bodyPr>
              <a:lstStyle/>
              <a:p>
                <a:pPr>
                  <a:lnSpc>
                    <a:spcPct val="150000"/>
                  </a:lnSpc>
                </a:pPr>
                <a:r>
                  <a:rPr lang="zh-CN" altLang="en-US" sz="2800" dirty="0"/>
                  <a:t>纺线：</a:t>
                </a:r>
                <a14:m>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 =(</m:t>
                    </m:r>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i="1">
                        <a:latin typeface="Cambria Math" panose="02040503050406030204" pitchFamily="18" charset="0"/>
                      </a:rPr>
                      <m:t>𝑑</m:t>
                    </m:r>
                  </m:oMath>
                </a14:m>
                <a:endParaRPr lang="en-US" sz="2800" dirty="0"/>
              </a:p>
              <a:p>
                <a:pPr algn="r">
                  <a:lnSpc>
                    <a:spcPct val="150000"/>
                  </a:lnSpc>
                </a:pP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=1,2,3,…;</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𝑛</m:t>
                        </m:r>
                      </m:e>
                    </m:d>
                  </m:oMath>
                </a14:m>
                <a:r>
                  <a:rPr lang="en-US" altLang="zh-CN" sz="2800" i="1" dirty="0"/>
                  <a:t> </a:t>
                </a:r>
                <a:r>
                  <a:rPr lang="en-US" altLang="zh-CN" sz="2800" dirty="0"/>
                  <a:t> </a:t>
                </a:r>
              </a:p>
            </p:txBody>
          </p:sp>
        </mc:Choice>
        <mc:Fallback xmlns="">
          <p:sp>
            <p:nvSpPr>
              <p:cNvPr id="22" name="TextBox 20">
                <a:extLst>
                  <a:ext uri="{FF2B5EF4-FFF2-40B4-BE49-F238E27FC236}">
                    <a16:creationId xmlns:a16="http://schemas.microsoft.com/office/drawing/2014/main" id="{47EA9576-F642-4A21-9DF8-266A4E0F258D}"/>
                  </a:ext>
                </a:extLst>
              </p:cNvPr>
              <p:cNvSpPr txBox="1">
                <a:spLocks noRot="1" noChangeAspect="1" noMove="1" noResize="1" noEditPoints="1" noAdjustHandles="1" noChangeArrowheads="1" noChangeShapeType="1" noTextEdit="1"/>
              </p:cNvSpPr>
              <p:nvPr/>
            </p:nvSpPr>
            <p:spPr>
              <a:xfrm>
                <a:off x="854439" y="2023673"/>
                <a:ext cx="4133952" cy="1316130"/>
              </a:xfrm>
              <a:prstGeom prst="rect">
                <a:avLst/>
              </a:prstGeom>
              <a:blipFill>
                <a:blip r:embed="rId3"/>
                <a:stretch>
                  <a:fillRect l="-2950"/>
                </a:stretch>
              </a:blipFill>
            </p:spPr>
            <p:txBody>
              <a:bodyPr/>
              <a:lstStyle/>
              <a:p>
                <a:r>
                  <a:rPr lang="zh-CN" altLang="en-US">
                    <a:noFill/>
                  </a:rPr>
                  <a:t> </a:t>
                </a:r>
              </a:p>
            </p:txBody>
          </p:sp>
        </mc:Fallback>
      </mc:AlternateContent>
      <p:sp>
        <p:nvSpPr>
          <p:cNvPr id="18" name="标题 1">
            <a:extLst>
              <a:ext uri="{FF2B5EF4-FFF2-40B4-BE49-F238E27FC236}">
                <a16:creationId xmlns:a16="http://schemas.microsoft.com/office/drawing/2014/main" id="{67ACA5BE-DA6D-430C-BF18-F4EC9AE3659B}"/>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pic>
        <p:nvPicPr>
          <p:cNvPr id="9" name="图形 8">
            <a:extLst>
              <a:ext uri="{FF2B5EF4-FFF2-40B4-BE49-F238E27FC236}">
                <a16:creationId xmlns:a16="http://schemas.microsoft.com/office/drawing/2014/main" id="{B1AF7285-B67D-44CE-A4FB-74EFD9866C5F}"/>
              </a:ext>
            </a:extLst>
          </p:cNvPr>
          <p:cNvPicPr>
            <a:picLocks noChangeAspect="1"/>
          </p:cNvPicPr>
          <p:nvPr/>
        </p:nvPicPr>
        <p:blipFill rotWithShape="1">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l="12881" t="30548" r="9329" b="33956"/>
          <a:stretch/>
        </p:blipFill>
        <p:spPr>
          <a:xfrm>
            <a:off x="4988391" y="2627704"/>
            <a:ext cx="7113270" cy="1602591"/>
          </a:xfrm>
          <a:prstGeom prst="rect">
            <a:avLst/>
          </a:prstGeom>
        </p:spPr>
      </p:pic>
    </p:spTree>
    <p:extLst>
      <p:ext uri="{BB962C8B-B14F-4D97-AF65-F5344CB8AC3E}">
        <p14:creationId xmlns:p14="http://schemas.microsoft.com/office/powerpoint/2010/main" val="778829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mc:AlternateContent xmlns:mc="http://schemas.openxmlformats.org/markup-compatibility/2006" xmlns:a14="http://schemas.microsoft.com/office/drawing/2010/main">
        <mc:Choice Requires="a14">
          <p:sp>
            <p:nvSpPr>
              <p:cNvPr id="22" name="TextBox 20">
                <a:extLst>
                  <a:ext uri="{FF2B5EF4-FFF2-40B4-BE49-F238E27FC236}">
                    <a16:creationId xmlns:a16="http://schemas.microsoft.com/office/drawing/2014/main" id="{47EA9576-F642-4A21-9DF8-266A4E0F258D}"/>
                  </a:ext>
                </a:extLst>
              </p:cNvPr>
              <p:cNvSpPr txBox="1"/>
              <p:nvPr/>
            </p:nvSpPr>
            <p:spPr>
              <a:xfrm>
                <a:off x="854439" y="2023673"/>
                <a:ext cx="4081951" cy="1846659"/>
              </a:xfrm>
              <a:prstGeom prst="rect">
                <a:avLst/>
              </a:prstGeom>
              <a:noFill/>
            </p:spPr>
            <p:txBody>
              <a:bodyPr wrap="none" rtlCol="0">
                <a:spAutoFit/>
              </a:bodyPr>
              <a:lstStyle/>
              <a:p>
                <a:pPr>
                  <a:lnSpc>
                    <a:spcPct val="150000"/>
                  </a:lnSpc>
                </a:pPr>
                <a:r>
                  <a:rPr lang="zh-CN" altLang="en-US" sz="2800" dirty="0"/>
                  <a:t>纺线：</a:t>
                </a:r>
                <a14:m>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 =(</m:t>
                    </m:r>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i="1">
                        <a:latin typeface="Cambria Math" panose="02040503050406030204" pitchFamily="18" charset="0"/>
                      </a:rPr>
                      <m:t>𝑑</m:t>
                    </m:r>
                  </m:oMath>
                </a14:m>
                <a:endParaRPr lang="en-US" sz="2800" i="1" dirty="0"/>
              </a:p>
              <a:p>
                <a:pPr>
                  <a:lnSpc>
                    <a:spcPct val="150000"/>
                  </a:lnSpc>
                </a:pPr>
                <a:r>
                  <a:rPr lang="zh-CN" altLang="en-US" sz="2800" dirty="0"/>
                  <a:t>刻线：</a:t>
                </a:r>
                <a14:m>
                  <m:oMath xmlns:m="http://schemas.openxmlformats.org/officeDocument/2006/math">
                    <m:r>
                      <a:rPr lang="en-US" altLang="zh-CN" sz="2800" i="1">
                        <a:latin typeface="Cambria Math" panose="02040503050406030204" pitchFamily="18" charset="0"/>
                      </a:rPr>
                      <m:t>𝑦</m:t>
                    </m:r>
                    <m:r>
                      <a:rPr lang="en-US" altLang="zh-CN" sz="2800" i="1">
                        <a:latin typeface="Cambria Math" panose="02040503050406030204" pitchFamily="18" charset="0"/>
                      </a:rPr>
                      <m:t>=</m:t>
                    </m:r>
                    <m:r>
                      <a:rPr lang="en-US" altLang="zh-CN" sz="2800" b="0" i="1" smtClean="0">
                        <a:latin typeface="Cambria Math" panose="02040503050406030204" pitchFamily="18" charset="0"/>
                      </a:rPr>
                      <m:t>𝑛𝑘</m:t>
                    </m:r>
                    <m:r>
                      <a:rPr lang="en-US" altLang="zh-CN" sz="2800" i="1">
                        <a:latin typeface="Cambria Math" panose="02040503050406030204" pitchFamily="18" charset="0"/>
                      </a:rPr>
                      <m:t>𝑥</m:t>
                    </m:r>
                  </m:oMath>
                </a14:m>
                <a:endParaRPr lang="en-US" altLang="zh-CN" sz="2800" dirty="0"/>
              </a:p>
              <a:p>
                <a:pPr>
                  <a:lnSpc>
                    <a:spcPct val="150000"/>
                  </a:lnSpc>
                </a:pPr>
                <a14:m>
                  <m:oMathPara xmlns:m="http://schemas.openxmlformats.org/officeDocument/2006/math">
                    <m:oMathParaPr>
                      <m:jc m:val="centerGroup"/>
                    </m:oMathParaPr>
                    <m:oMath xmlns:m="http://schemas.openxmlformats.org/officeDocument/2006/math">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=1,2,3,…;</m:t>
                          </m:r>
                          <m:r>
                            <a:rPr lang="en-US" altLang="zh-CN" sz="2000" i="1">
                              <a:latin typeface="Cambria Math" panose="02040503050406030204" pitchFamily="18" charset="0"/>
                            </a:rPr>
                            <m:t>𝑛</m:t>
                          </m:r>
                          <m:r>
                            <a:rPr lang="en-US" altLang="zh-CN" sz="2000" i="1">
                              <a:latin typeface="Cambria Math" panose="02040503050406030204" pitchFamily="18" charset="0"/>
                            </a:rPr>
                            <m:t>=±1,±2,…,±</m:t>
                          </m:r>
                          <m:r>
                            <a:rPr lang="en-US" altLang="zh-CN" sz="2000" i="1">
                              <a:latin typeface="Cambria Math" panose="02040503050406030204" pitchFamily="18" charset="0"/>
                            </a:rPr>
                            <m:t>𝑛</m:t>
                          </m:r>
                        </m:e>
                      </m:d>
                    </m:oMath>
                  </m:oMathPara>
                </a14:m>
                <a:endParaRPr lang="en-US" altLang="zh-CN" sz="2000" dirty="0"/>
              </a:p>
            </p:txBody>
          </p:sp>
        </mc:Choice>
        <mc:Fallback xmlns="">
          <p:sp>
            <p:nvSpPr>
              <p:cNvPr id="22" name="TextBox 20">
                <a:extLst>
                  <a:ext uri="{FF2B5EF4-FFF2-40B4-BE49-F238E27FC236}">
                    <a16:creationId xmlns:a16="http://schemas.microsoft.com/office/drawing/2014/main" id="{47EA9576-F642-4A21-9DF8-266A4E0F258D}"/>
                  </a:ext>
                </a:extLst>
              </p:cNvPr>
              <p:cNvSpPr txBox="1">
                <a:spLocks noRot="1" noChangeAspect="1" noMove="1" noResize="1" noEditPoints="1" noAdjustHandles="1" noChangeArrowheads="1" noChangeShapeType="1" noTextEdit="1"/>
              </p:cNvSpPr>
              <p:nvPr/>
            </p:nvSpPr>
            <p:spPr>
              <a:xfrm>
                <a:off x="854439" y="2023673"/>
                <a:ext cx="4081951" cy="1846659"/>
              </a:xfrm>
              <a:prstGeom prst="rect">
                <a:avLst/>
              </a:prstGeom>
              <a:blipFill>
                <a:blip r:embed="rId3"/>
                <a:stretch>
                  <a:fillRect l="-2985"/>
                </a:stretch>
              </a:blipFill>
            </p:spPr>
            <p:txBody>
              <a:bodyPr/>
              <a:lstStyle/>
              <a:p>
                <a:r>
                  <a:rPr lang="zh-CN" altLang="en-US">
                    <a:noFill/>
                  </a:rPr>
                  <a:t> </a:t>
                </a:r>
              </a:p>
            </p:txBody>
          </p:sp>
        </mc:Fallback>
      </mc:AlternateContent>
      <p:sp>
        <p:nvSpPr>
          <p:cNvPr id="18" name="标题 1">
            <a:extLst>
              <a:ext uri="{FF2B5EF4-FFF2-40B4-BE49-F238E27FC236}">
                <a16:creationId xmlns:a16="http://schemas.microsoft.com/office/drawing/2014/main" id="{67ACA5BE-DA6D-430C-BF18-F4EC9AE3659B}"/>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pic>
        <p:nvPicPr>
          <p:cNvPr id="11" name="图形 10">
            <a:extLst>
              <a:ext uri="{FF2B5EF4-FFF2-40B4-BE49-F238E27FC236}">
                <a16:creationId xmlns:a16="http://schemas.microsoft.com/office/drawing/2014/main" id="{00C813DC-49C5-4583-B788-E143990F1CFD}"/>
              </a:ext>
            </a:extLst>
          </p:cNvPr>
          <p:cNvPicPr>
            <a:picLocks noChangeAspect="1"/>
          </p:cNvPicPr>
          <p:nvPr/>
        </p:nvPicPr>
        <p:blipFill rotWithShape="1">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l="12938" t="24493" r="9282" b="27975"/>
          <a:stretch/>
        </p:blipFill>
        <p:spPr>
          <a:xfrm flipH="1">
            <a:off x="4988391" y="2393452"/>
            <a:ext cx="7112203" cy="2145999"/>
          </a:xfrm>
          <a:prstGeom prst="rect">
            <a:avLst/>
          </a:prstGeom>
        </p:spPr>
      </p:pic>
    </p:spTree>
    <p:extLst>
      <p:ext uri="{BB962C8B-B14F-4D97-AF65-F5344CB8AC3E}">
        <p14:creationId xmlns:p14="http://schemas.microsoft.com/office/powerpoint/2010/main" val="646906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mc:AlternateContent xmlns:mc="http://schemas.openxmlformats.org/markup-compatibility/2006" xmlns:a14="http://schemas.microsoft.com/office/drawing/2010/main">
        <mc:Choice Requires="a14">
          <p:sp>
            <p:nvSpPr>
              <p:cNvPr id="22" name="TextBox 20">
                <a:extLst>
                  <a:ext uri="{FF2B5EF4-FFF2-40B4-BE49-F238E27FC236}">
                    <a16:creationId xmlns:a16="http://schemas.microsoft.com/office/drawing/2014/main" id="{47EA9576-F642-4A21-9DF8-266A4E0F258D}"/>
                  </a:ext>
                </a:extLst>
              </p:cNvPr>
              <p:cNvSpPr txBox="1"/>
              <p:nvPr/>
            </p:nvSpPr>
            <p:spPr>
              <a:xfrm>
                <a:off x="854439" y="2023673"/>
                <a:ext cx="4079515" cy="4645439"/>
              </a:xfrm>
              <a:prstGeom prst="rect">
                <a:avLst/>
              </a:prstGeom>
              <a:noFill/>
            </p:spPr>
            <p:txBody>
              <a:bodyPr wrap="none" rtlCol="0">
                <a:spAutoFit/>
              </a:bodyPr>
              <a:lstStyle/>
              <a:p>
                <a:pPr>
                  <a:lnSpc>
                    <a:spcPct val="150000"/>
                  </a:lnSpc>
                </a:pPr>
                <a:r>
                  <a:rPr lang="zh-CN" altLang="en-US" sz="2800" dirty="0"/>
                  <a:t>纺线：</a:t>
                </a:r>
                <a14:m>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 =(</m:t>
                    </m:r>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i="1">
                        <a:latin typeface="Cambria Math" panose="02040503050406030204" pitchFamily="18" charset="0"/>
                      </a:rPr>
                      <m:t>𝑑</m:t>
                    </m:r>
                  </m:oMath>
                </a14:m>
                <a:endParaRPr lang="en-US" sz="2800" i="1" dirty="0"/>
              </a:p>
              <a:p>
                <a:pPr>
                  <a:lnSpc>
                    <a:spcPct val="150000"/>
                  </a:lnSpc>
                </a:pPr>
                <a:r>
                  <a:rPr lang="zh-CN" altLang="en-US" sz="2800" dirty="0"/>
                  <a:t>刻线：</a:t>
                </a:r>
                <a14:m>
                  <m:oMath xmlns:m="http://schemas.openxmlformats.org/officeDocument/2006/math">
                    <m:r>
                      <a:rPr lang="en-US" altLang="zh-CN" sz="2800" i="1">
                        <a:latin typeface="Cambria Math" panose="02040503050406030204" pitchFamily="18" charset="0"/>
                      </a:rPr>
                      <m:t>𝑦</m:t>
                    </m:r>
                    <m:r>
                      <a:rPr lang="en-US" altLang="zh-CN" sz="2800" i="1">
                        <a:latin typeface="Cambria Math" panose="02040503050406030204" pitchFamily="18" charset="0"/>
                      </a:rPr>
                      <m:t>=</m:t>
                    </m:r>
                    <m:r>
                      <a:rPr lang="en-US" altLang="zh-CN" sz="2800" b="0" i="1" smtClean="0">
                        <a:latin typeface="Cambria Math" panose="02040503050406030204" pitchFamily="18" charset="0"/>
                      </a:rPr>
                      <m:t>𝑛</m:t>
                    </m:r>
                    <m:r>
                      <a:rPr lang="en-US" altLang="zh-CN" sz="2800" i="1">
                        <a:latin typeface="Cambria Math" panose="02040503050406030204" pitchFamily="18" charset="0"/>
                      </a:rPr>
                      <m:t>𝑘𝑥</m:t>
                    </m:r>
                  </m:oMath>
                </a14:m>
                <a:endParaRPr lang="en-US" altLang="zh-CN" sz="2800" i="1" dirty="0"/>
              </a:p>
              <a:p>
                <a:pPr algn="r">
                  <a:lnSpc>
                    <a:spcPct val="150000"/>
                  </a:lnSpc>
                </a:pPr>
                <a14:m>
                  <m:oMathPara xmlns:m="http://schemas.openxmlformats.org/officeDocument/2006/math">
                    <m:oMathParaPr>
                      <m:jc m:val="centerGroup"/>
                    </m:oMathParaPr>
                    <m:oMath xmlns:m="http://schemas.openxmlformats.org/officeDocument/2006/math">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=1,2,3,…;</m:t>
                          </m:r>
                          <m:r>
                            <a:rPr lang="en-US" altLang="zh-CN" sz="2000" i="1">
                              <a:latin typeface="Cambria Math" panose="02040503050406030204" pitchFamily="18" charset="0"/>
                            </a:rPr>
                            <m:t>𝑛</m:t>
                          </m:r>
                          <m:r>
                            <a:rPr lang="en-US" altLang="zh-CN" sz="2000" i="1">
                              <a:latin typeface="Cambria Math" panose="02040503050406030204" pitchFamily="18" charset="0"/>
                            </a:rPr>
                            <m:t>=±1,±2,…,±</m:t>
                          </m:r>
                          <m:r>
                            <a:rPr lang="en-US" altLang="zh-CN" sz="2000" i="1">
                              <a:latin typeface="Cambria Math" panose="02040503050406030204" pitchFamily="18" charset="0"/>
                            </a:rPr>
                            <m:t>𝑛</m:t>
                          </m:r>
                        </m:e>
                      </m:d>
                    </m:oMath>
                  </m:oMathPara>
                </a14:m>
                <a:endParaRPr lang="en-US" altLang="zh-CN" sz="2800" dirty="0"/>
              </a:p>
              <a:p>
                <a:pPr>
                  <a:lnSpc>
                    <a:spcPct val="150000"/>
                  </a:lnSpc>
                </a:pPr>
                <a:r>
                  <a:rPr lang="zh-CN" altLang="en-US" sz="2800" dirty="0"/>
                  <a:t>莫尔条纹：</a:t>
                </a:r>
                <a:endParaRPr lang="en-US" altLang="zh-CN" sz="2800" dirty="0"/>
              </a:p>
              <a:p>
                <a:pPr>
                  <a:lnSpc>
                    <a:spcPct val="150000"/>
                  </a:lnSpc>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r>
                            <a:rPr lang="en-US" sz="2800" i="1">
                              <a:latin typeface="Cambria Math" panose="02040503050406030204" pitchFamily="18" charset="0"/>
                            </a:rPr>
                            <m:t>𝑥𝑘𝑑</m:t>
                          </m:r>
                        </m:num>
                        <m:den>
                          <m:r>
                            <a:rPr lang="en-US" sz="2800" b="0" i="1" smtClean="0">
                              <a:latin typeface="Cambria Math" panose="02040503050406030204" pitchFamily="18" charset="0"/>
                            </a:rPr>
                            <m:t>𝑘</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𝑑</m:t>
                          </m:r>
                        </m:den>
                      </m:f>
                    </m:oMath>
                  </m:oMathPara>
                </a14:m>
                <a:endParaRPr lang="en-US" sz="2800" i="1" dirty="0"/>
              </a:p>
              <a:p>
                <a:pPr>
                  <a:lnSpc>
                    <a:spcPct val="150000"/>
                  </a:lnSpc>
                </a:pPr>
                <a:r>
                  <a:rPr lang="zh-CN" altLang="en-US" sz="2800" dirty="0"/>
                  <a:t>中心竖线：</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𝑘</m:t>
                        </m:r>
                      </m:den>
                    </m:f>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1</m:t>
                        </m:r>
                      </m:num>
                      <m:den>
                        <m:r>
                          <a:rPr lang="en-US" altLang="zh-CN" sz="2800" b="0" i="1" smtClean="0">
                            <a:latin typeface="Cambria Math" panose="02040503050406030204" pitchFamily="18" charset="0"/>
                          </a:rPr>
                          <m:t>𝑟</m:t>
                        </m:r>
                        <m:r>
                          <a:rPr lang="en-US" altLang="zh-CN" sz="2800" i="1">
                            <a:latin typeface="Cambria Math" panose="02040503050406030204" pitchFamily="18" charset="0"/>
                          </a:rPr>
                          <m:t>𝑘</m:t>
                        </m:r>
                      </m:den>
                    </m:f>
                  </m:oMath>
                </a14:m>
                <a:endParaRPr lang="en-US" altLang="zh-CN" sz="2800" i="1" dirty="0"/>
              </a:p>
            </p:txBody>
          </p:sp>
        </mc:Choice>
        <mc:Fallback xmlns="">
          <p:sp>
            <p:nvSpPr>
              <p:cNvPr id="22" name="TextBox 20">
                <a:extLst>
                  <a:ext uri="{FF2B5EF4-FFF2-40B4-BE49-F238E27FC236}">
                    <a16:creationId xmlns:a16="http://schemas.microsoft.com/office/drawing/2014/main" id="{47EA9576-F642-4A21-9DF8-266A4E0F258D}"/>
                  </a:ext>
                </a:extLst>
              </p:cNvPr>
              <p:cNvSpPr txBox="1">
                <a:spLocks noRot="1" noChangeAspect="1" noMove="1" noResize="1" noEditPoints="1" noAdjustHandles="1" noChangeArrowheads="1" noChangeShapeType="1" noTextEdit="1"/>
              </p:cNvSpPr>
              <p:nvPr/>
            </p:nvSpPr>
            <p:spPr>
              <a:xfrm>
                <a:off x="854439" y="2023673"/>
                <a:ext cx="4079515" cy="4645439"/>
              </a:xfrm>
              <a:prstGeom prst="rect">
                <a:avLst/>
              </a:prstGeom>
              <a:blipFill>
                <a:blip r:embed="rId3"/>
                <a:stretch>
                  <a:fillRect l="-2990"/>
                </a:stretch>
              </a:blipFill>
            </p:spPr>
            <p:txBody>
              <a:bodyPr/>
              <a:lstStyle/>
              <a:p>
                <a:r>
                  <a:rPr lang="zh-CN" altLang="en-US">
                    <a:noFill/>
                  </a:rPr>
                  <a:t> </a:t>
                </a:r>
              </a:p>
            </p:txBody>
          </p:sp>
        </mc:Fallback>
      </mc:AlternateContent>
      <p:sp>
        <p:nvSpPr>
          <p:cNvPr id="18" name="标题 1">
            <a:extLst>
              <a:ext uri="{FF2B5EF4-FFF2-40B4-BE49-F238E27FC236}">
                <a16:creationId xmlns:a16="http://schemas.microsoft.com/office/drawing/2014/main" id="{67ACA5BE-DA6D-430C-BF18-F4EC9AE3659B}"/>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pic>
        <p:nvPicPr>
          <p:cNvPr id="14" name="图形 13">
            <a:extLst>
              <a:ext uri="{FF2B5EF4-FFF2-40B4-BE49-F238E27FC236}">
                <a16:creationId xmlns:a16="http://schemas.microsoft.com/office/drawing/2014/main" id="{CEA40A4E-0EA3-48D5-8318-F5A70432C5FE}"/>
              </a:ext>
            </a:extLst>
          </p:cNvPr>
          <p:cNvPicPr>
            <a:picLocks noChangeAspect="1"/>
          </p:cNvPicPr>
          <p:nvPr/>
        </p:nvPicPr>
        <p:blipFill rotWithShape="1">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l="12921" t="24620" r="9375" b="27974"/>
          <a:stretch/>
        </p:blipFill>
        <p:spPr>
          <a:xfrm flipH="1">
            <a:off x="4991865" y="2399141"/>
            <a:ext cx="7105254" cy="2140310"/>
          </a:xfrm>
          <a:prstGeom prst="rect">
            <a:avLst/>
          </a:prstGeom>
        </p:spPr>
      </p:pic>
      <p:pic>
        <p:nvPicPr>
          <p:cNvPr id="11" name="Picture 22">
            <a:extLst>
              <a:ext uri="{FF2B5EF4-FFF2-40B4-BE49-F238E27FC236}">
                <a16:creationId xmlns:a16="http://schemas.microsoft.com/office/drawing/2014/main" id="{DDB17341-0674-4035-A626-78F65CE3534D}"/>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5219203" y="4707317"/>
            <a:ext cx="4834605" cy="638368"/>
          </a:xfrm>
          <a:prstGeom prst="rect">
            <a:avLst/>
          </a:prstGeom>
          <a:ln>
            <a:noFill/>
          </a:ln>
          <a:effectLst>
            <a:outerShdw blurRad="292100" dist="139700" dir="2700000" algn="tl" rotWithShape="0">
              <a:srgbClr val="333333">
                <a:alpha val="65000"/>
              </a:srgbClr>
            </a:outerShdw>
          </a:effectLst>
        </p:spPr>
      </p:pic>
      <p:sp>
        <p:nvSpPr>
          <p:cNvPr id="12" name="Line Callout 1 21">
            <a:extLst>
              <a:ext uri="{FF2B5EF4-FFF2-40B4-BE49-F238E27FC236}">
                <a16:creationId xmlns:a16="http://schemas.microsoft.com/office/drawing/2014/main" id="{6FED8F14-9B25-4EAA-80ED-0E800E888258}"/>
              </a:ext>
            </a:extLst>
          </p:cNvPr>
          <p:cNvSpPr/>
          <p:nvPr/>
        </p:nvSpPr>
        <p:spPr>
          <a:xfrm>
            <a:off x="6008318" y="5459272"/>
            <a:ext cx="2428406" cy="464695"/>
          </a:xfrm>
          <a:prstGeom prst="borderCallout1">
            <a:avLst>
              <a:gd name="adj1" fmla="val 100611"/>
              <a:gd name="adj2" fmla="val 100076"/>
              <a:gd name="adj3" fmla="val -325756"/>
              <a:gd name="adj4" fmla="val 100485"/>
            </a:avLst>
          </a:prstGeom>
          <a:solidFill>
            <a:schemeClr val="lt1"/>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2800" dirty="0"/>
              <a:t>读数位置</a:t>
            </a:r>
            <a:endParaRPr lang="en-US" sz="2800" dirty="0"/>
          </a:p>
        </p:txBody>
      </p:sp>
    </p:spTree>
    <p:extLst>
      <p:ext uri="{BB962C8B-B14F-4D97-AF65-F5344CB8AC3E}">
        <p14:creationId xmlns:p14="http://schemas.microsoft.com/office/powerpoint/2010/main" val="3695976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6" name="灯片编号占位符 5">
            <a:extLst>
              <a:ext uri="{FF2B5EF4-FFF2-40B4-BE49-F238E27FC236}">
                <a16:creationId xmlns:a16="http://schemas.microsoft.com/office/drawing/2014/main" id="{4E2217BF-0013-4502-B052-DA32737D7C0B}"/>
              </a:ext>
            </a:extLst>
          </p:cNvPr>
          <p:cNvSpPr>
            <a:spLocks noGrp="1"/>
          </p:cNvSpPr>
          <p:nvPr>
            <p:ph type="sldNum" sz="quarter" idx="4"/>
          </p:nvPr>
        </p:nvSpPr>
        <p:spPr/>
        <p:txBody>
          <a:bodyPr/>
          <a:lstStyle/>
          <a:p>
            <a:fld id="{CEDF435E-B3EF-42D1-AF76-0DD2579A66A6}" type="slidenum">
              <a:rPr lang="zh-CN" altLang="en-US" smtClean="0"/>
              <a:t>27</a:t>
            </a:fld>
            <a:endParaRPr lang="zh-CN" altLang="en-US"/>
          </a:p>
        </p:txBody>
      </p:sp>
      <p:sp>
        <p:nvSpPr>
          <p:cNvPr id="24" name="箭头: 右 23">
            <a:extLst>
              <a:ext uri="{FF2B5EF4-FFF2-40B4-BE49-F238E27FC236}">
                <a16:creationId xmlns:a16="http://schemas.microsoft.com/office/drawing/2014/main" id="{4FEB64CD-2989-40CF-968C-B4F2071B538F}"/>
              </a:ext>
            </a:extLst>
          </p:cNvPr>
          <p:cNvSpPr/>
          <p:nvPr/>
        </p:nvSpPr>
        <p:spPr>
          <a:xfrm rot="5400000">
            <a:off x="5423573" y="2601370"/>
            <a:ext cx="986476" cy="3535520"/>
          </a:xfrm>
          <a:prstGeom prst="rightArrow">
            <a:avLst>
              <a:gd name="adj1" fmla="val 50000"/>
              <a:gd name="adj2" fmla="val 23389"/>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3200" dirty="0"/>
              <a:t>叠加得到</a:t>
            </a:r>
          </a:p>
        </p:txBody>
      </p:sp>
      <p:sp>
        <p:nvSpPr>
          <p:cNvPr id="26" name="标题 1">
            <a:extLst>
              <a:ext uri="{FF2B5EF4-FFF2-40B4-BE49-F238E27FC236}">
                <a16:creationId xmlns:a16="http://schemas.microsoft.com/office/drawing/2014/main" id="{0AB81E50-4B8D-4BD0-BC4E-E94F4C25A44A}"/>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斜线形织物密度镜</a:t>
            </a:r>
          </a:p>
        </p:txBody>
      </p:sp>
      <p:pic>
        <p:nvPicPr>
          <p:cNvPr id="17" name="图形 16">
            <a:extLst>
              <a:ext uri="{FF2B5EF4-FFF2-40B4-BE49-F238E27FC236}">
                <a16:creationId xmlns:a16="http://schemas.microsoft.com/office/drawing/2014/main" id="{DB9ED4D8-61A6-4343-9CAD-9495C516052D}"/>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938" t="24493" r="9282" b="27975"/>
          <a:stretch/>
        </p:blipFill>
        <p:spPr>
          <a:xfrm flipH="1">
            <a:off x="6122083" y="1967454"/>
            <a:ext cx="5689762" cy="1716799"/>
          </a:xfrm>
          <a:prstGeom prst="rect">
            <a:avLst/>
          </a:prstGeom>
        </p:spPr>
      </p:pic>
      <p:pic>
        <p:nvPicPr>
          <p:cNvPr id="7" name="图形 6">
            <a:extLst>
              <a:ext uri="{FF2B5EF4-FFF2-40B4-BE49-F238E27FC236}">
                <a16:creationId xmlns:a16="http://schemas.microsoft.com/office/drawing/2014/main" id="{68F6DAC3-6C29-42B1-BD20-78F8F30FC430}"/>
              </a:ext>
            </a:extLst>
          </p:cNvPr>
          <p:cNvPicPr>
            <a:picLocks noChangeAspect="1"/>
          </p:cNvPicPr>
          <p:nvPr/>
        </p:nvPicPr>
        <p:blipFill rotWithShape="1">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078" t="21863" r="20438" b="25348"/>
          <a:stretch/>
        </p:blipFill>
        <p:spPr>
          <a:xfrm>
            <a:off x="1652772" y="1647265"/>
            <a:ext cx="4058766" cy="1906675"/>
          </a:xfrm>
          <a:prstGeom prst="rect">
            <a:avLst/>
          </a:prstGeom>
        </p:spPr>
      </p:pic>
      <p:pic>
        <p:nvPicPr>
          <p:cNvPr id="9" name="图形 8">
            <a:extLst>
              <a:ext uri="{FF2B5EF4-FFF2-40B4-BE49-F238E27FC236}">
                <a16:creationId xmlns:a16="http://schemas.microsoft.com/office/drawing/2014/main" id="{06070F8A-9C8C-4257-AD72-79835482E629}"/>
              </a:ext>
            </a:extLst>
          </p:cNvPr>
          <p:cNvPicPr>
            <a:picLocks noChangeAspect="1"/>
          </p:cNvPicPr>
          <p:nvPr/>
        </p:nvPicPr>
        <p:blipFill rotWithShape="1">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l="12816" t="21662" r="9145" b="24577"/>
          <a:stretch/>
        </p:blipFill>
        <p:spPr>
          <a:xfrm flipH="1">
            <a:off x="3062456" y="4843645"/>
            <a:ext cx="5708709" cy="1941783"/>
          </a:xfrm>
          <a:prstGeom prst="rect">
            <a:avLst/>
          </a:prstGeom>
        </p:spPr>
      </p:pic>
      <p:sp>
        <p:nvSpPr>
          <p:cNvPr id="19" name="文本框 18">
            <a:extLst>
              <a:ext uri="{FF2B5EF4-FFF2-40B4-BE49-F238E27FC236}">
                <a16:creationId xmlns:a16="http://schemas.microsoft.com/office/drawing/2014/main" id="{84CA29CF-7951-42B3-A95A-9EECA04B9879}"/>
              </a:ext>
            </a:extLst>
          </p:cNvPr>
          <p:cNvSpPr txBox="1"/>
          <p:nvPr/>
        </p:nvSpPr>
        <p:spPr>
          <a:xfrm>
            <a:off x="438961" y="1582038"/>
            <a:ext cx="3067188" cy="523220"/>
          </a:xfrm>
          <a:prstGeom prst="rect">
            <a:avLst/>
          </a:prstGeom>
          <a:noFill/>
        </p:spPr>
        <p:txBody>
          <a:bodyPr wrap="square" rtlCol="0">
            <a:spAutoFit/>
          </a:bodyPr>
          <a:lstStyle/>
          <a:p>
            <a:r>
              <a:rPr lang="zh-CN" altLang="en-US" sz="2800" dirty="0"/>
              <a:t>垂直于刻线的纺线</a:t>
            </a:r>
          </a:p>
        </p:txBody>
      </p:sp>
      <p:sp>
        <p:nvSpPr>
          <p:cNvPr id="21" name="文本框 20">
            <a:extLst>
              <a:ext uri="{FF2B5EF4-FFF2-40B4-BE49-F238E27FC236}">
                <a16:creationId xmlns:a16="http://schemas.microsoft.com/office/drawing/2014/main" id="{EF41FF68-995F-45FA-A06C-AD13CEAF7E62}"/>
              </a:ext>
            </a:extLst>
          </p:cNvPr>
          <p:cNvSpPr txBox="1"/>
          <p:nvPr/>
        </p:nvSpPr>
        <p:spPr>
          <a:xfrm>
            <a:off x="5711538" y="1586177"/>
            <a:ext cx="939800" cy="523220"/>
          </a:xfrm>
          <a:prstGeom prst="rect">
            <a:avLst/>
          </a:prstGeom>
          <a:noFill/>
        </p:spPr>
        <p:txBody>
          <a:bodyPr wrap="square" rtlCol="0">
            <a:spAutoFit/>
          </a:bodyPr>
          <a:lstStyle/>
          <a:p>
            <a:r>
              <a:rPr lang="zh-CN" altLang="en-US" sz="2800" dirty="0"/>
              <a:t>刻线</a:t>
            </a:r>
          </a:p>
        </p:txBody>
      </p:sp>
      <p:sp>
        <p:nvSpPr>
          <p:cNvPr id="23" name="右大括号 22">
            <a:extLst>
              <a:ext uri="{FF2B5EF4-FFF2-40B4-BE49-F238E27FC236}">
                <a16:creationId xmlns:a16="http://schemas.microsoft.com/office/drawing/2014/main" id="{CA98750C-4C4D-4AC7-B480-921787D36F23}"/>
              </a:ext>
            </a:extLst>
          </p:cNvPr>
          <p:cNvSpPr/>
          <p:nvPr/>
        </p:nvSpPr>
        <p:spPr>
          <a:xfrm rot="5400000">
            <a:off x="5764224" y="701195"/>
            <a:ext cx="305174" cy="6088768"/>
          </a:xfrm>
          <a:prstGeom prst="rightBrace">
            <a:avLst>
              <a:gd name="adj1" fmla="val 9217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91305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6" name="灯片编号占位符 5">
            <a:extLst>
              <a:ext uri="{FF2B5EF4-FFF2-40B4-BE49-F238E27FC236}">
                <a16:creationId xmlns:a16="http://schemas.microsoft.com/office/drawing/2014/main" id="{4E2217BF-0013-4502-B052-DA32737D7C0B}"/>
              </a:ext>
            </a:extLst>
          </p:cNvPr>
          <p:cNvSpPr>
            <a:spLocks noGrp="1"/>
          </p:cNvSpPr>
          <p:nvPr>
            <p:ph type="sldNum" sz="quarter" idx="4"/>
          </p:nvPr>
        </p:nvSpPr>
        <p:spPr/>
        <p:txBody>
          <a:bodyPr/>
          <a:lstStyle/>
          <a:p>
            <a:fld id="{CEDF435E-B3EF-42D1-AF76-0DD2579A66A6}" type="slidenum">
              <a:rPr lang="zh-CN" altLang="en-US" smtClean="0"/>
              <a:t>28</a:t>
            </a:fld>
            <a:endParaRPr lang="zh-CN" altLang="en-US"/>
          </a:p>
        </p:txBody>
      </p:sp>
      <p:sp>
        <p:nvSpPr>
          <p:cNvPr id="24" name="箭头: 右 23">
            <a:extLst>
              <a:ext uri="{FF2B5EF4-FFF2-40B4-BE49-F238E27FC236}">
                <a16:creationId xmlns:a16="http://schemas.microsoft.com/office/drawing/2014/main" id="{4FEB64CD-2989-40CF-968C-B4F2071B538F}"/>
              </a:ext>
            </a:extLst>
          </p:cNvPr>
          <p:cNvSpPr/>
          <p:nvPr/>
        </p:nvSpPr>
        <p:spPr>
          <a:xfrm rot="5400000">
            <a:off x="5423573" y="2601370"/>
            <a:ext cx="986476" cy="3535520"/>
          </a:xfrm>
          <a:prstGeom prst="rightArrow">
            <a:avLst>
              <a:gd name="adj1" fmla="val 50000"/>
              <a:gd name="adj2" fmla="val 23389"/>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3200" dirty="0"/>
              <a:t>叠加得到</a:t>
            </a:r>
          </a:p>
        </p:txBody>
      </p:sp>
      <p:sp>
        <p:nvSpPr>
          <p:cNvPr id="26" name="标题 1">
            <a:extLst>
              <a:ext uri="{FF2B5EF4-FFF2-40B4-BE49-F238E27FC236}">
                <a16:creationId xmlns:a16="http://schemas.microsoft.com/office/drawing/2014/main" id="{0AB81E50-4B8D-4BD0-BC4E-E94F4C25A44A}"/>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斜线形织物密度镜</a:t>
            </a:r>
          </a:p>
        </p:txBody>
      </p:sp>
      <p:pic>
        <p:nvPicPr>
          <p:cNvPr id="17" name="图形 16">
            <a:extLst>
              <a:ext uri="{FF2B5EF4-FFF2-40B4-BE49-F238E27FC236}">
                <a16:creationId xmlns:a16="http://schemas.microsoft.com/office/drawing/2014/main" id="{DB9ED4D8-61A6-4343-9CAD-9495C516052D}"/>
              </a:ext>
            </a:extLst>
          </p:cNvPr>
          <p:cNvPicPr>
            <a:picLocks noChangeAspect="1"/>
          </p:cNvPicPr>
          <p:nvPr/>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938" t="24493" r="9282" b="27975"/>
          <a:stretch/>
        </p:blipFill>
        <p:spPr>
          <a:xfrm flipH="1">
            <a:off x="6122083" y="1967454"/>
            <a:ext cx="5689762" cy="1716799"/>
          </a:xfrm>
          <a:prstGeom prst="rect">
            <a:avLst/>
          </a:prstGeom>
        </p:spPr>
      </p:pic>
      <p:sp>
        <p:nvSpPr>
          <p:cNvPr id="21" name="文本框 20">
            <a:extLst>
              <a:ext uri="{FF2B5EF4-FFF2-40B4-BE49-F238E27FC236}">
                <a16:creationId xmlns:a16="http://schemas.microsoft.com/office/drawing/2014/main" id="{EF41FF68-995F-45FA-A06C-AD13CEAF7E62}"/>
              </a:ext>
            </a:extLst>
          </p:cNvPr>
          <p:cNvSpPr txBox="1"/>
          <p:nvPr/>
        </p:nvSpPr>
        <p:spPr>
          <a:xfrm>
            <a:off x="6122083" y="1535495"/>
            <a:ext cx="939800" cy="523220"/>
          </a:xfrm>
          <a:prstGeom prst="rect">
            <a:avLst/>
          </a:prstGeom>
          <a:noFill/>
        </p:spPr>
        <p:txBody>
          <a:bodyPr wrap="square" rtlCol="0">
            <a:spAutoFit/>
          </a:bodyPr>
          <a:lstStyle/>
          <a:p>
            <a:r>
              <a:rPr lang="zh-CN" altLang="en-US" sz="2800" dirty="0"/>
              <a:t>刻线</a:t>
            </a:r>
          </a:p>
        </p:txBody>
      </p:sp>
      <p:sp>
        <p:nvSpPr>
          <p:cNvPr id="23" name="右大括号 22">
            <a:extLst>
              <a:ext uri="{FF2B5EF4-FFF2-40B4-BE49-F238E27FC236}">
                <a16:creationId xmlns:a16="http://schemas.microsoft.com/office/drawing/2014/main" id="{CA98750C-4C4D-4AC7-B480-921787D36F23}"/>
              </a:ext>
            </a:extLst>
          </p:cNvPr>
          <p:cNvSpPr/>
          <p:nvPr/>
        </p:nvSpPr>
        <p:spPr>
          <a:xfrm rot="5400000">
            <a:off x="5764224" y="701195"/>
            <a:ext cx="305174" cy="6088768"/>
          </a:xfrm>
          <a:prstGeom prst="rightBrace">
            <a:avLst>
              <a:gd name="adj1" fmla="val 9217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8" name="图形 7">
            <a:extLst>
              <a:ext uri="{FF2B5EF4-FFF2-40B4-BE49-F238E27FC236}">
                <a16:creationId xmlns:a16="http://schemas.microsoft.com/office/drawing/2014/main" id="{52A517D4-DC64-45CC-9726-19432A3121F5}"/>
              </a:ext>
            </a:extLst>
          </p:cNvPr>
          <p:cNvPicPr>
            <a:picLocks noChangeAspect="1"/>
          </p:cNvPicPr>
          <p:nvPr/>
        </p:nvPicPr>
        <p:blipFill rotWithShape="1">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rcRect l="12890" t="21992" r="9375" b="25317"/>
          <a:stretch/>
        </p:blipFill>
        <p:spPr>
          <a:xfrm>
            <a:off x="409529" y="1689020"/>
            <a:ext cx="5686471" cy="1903136"/>
          </a:xfrm>
          <a:prstGeom prst="rect">
            <a:avLst/>
          </a:prstGeom>
        </p:spPr>
      </p:pic>
      <p:sp>
        <p:nvSpPr>
          <p:cNvPr id="19" name="文本框 18">
            <a:extLst>
              <a:ext uri="{FF2B5EF4-FFF2-40B4-BE49-F238E27FC236}">
                <a16:creationId xmlns:a16="http://schemas.microsoft.com/office/drawing/2014/main" id="{84CA29CF-7951-42B3-A95A-9EECA04B9879}"/>
              </a:ext>
            </a:extLst>
          </p:cNvPr>
          <p:cNvSpPr txBox="1"/>
          <p:nvPr/>
        </p:nvSpPr>
        <p:spPr>
          <a:xfrm>
            <a:off x="0" y="1444234"/>
            <a:ext cx="3067188" cy="523220"/>
          </a:xfrm>
          <a:prstGeom prst="rect">
            <a:avLst/>
          </a:prstGeom>
          <a:noFill/>
        </p:spPr>
        <p:txBody>
          <a:bodyPr wrap="square" rtlCol="0">
            <a:spAutoFit/>
          </a:bodyPr>
          <a:lstStyle/>
          <a:p>
            <a:r>
              <a:rPr lang="zh-CN" altLang="en-US" sz="2800" dirty="0"/>
              <a:t>两个方向的纺线</a:t>
            </a:r>
          </a:p>
        </p:txBody>
      </p:sp>
      <p:pic>
        <p:nvPicPr>
          <p:cNvPr id="11" name="图形 10">
            <a:extLst>
              <a:ext uri="{FF2B5EF4-FFF2-40B4-BE49-F238E27FC236}">
                <a16:creationId xmlns:a16="http://schemas.microsoft.com/office/drawing/2014/main" id="{B819D59B-AAFB-4764-B3E3-9794E2F63580}"/>
              </a:ext>
            </a:extLst>
          </p:cNvPr>
          <p:cNvPicPr>
            <a:picLocks noChangeAspect="1"/>
          </p:cNvPicPr>
          <p:nvPr/>
        </p:nvPicPr>
        <p:blipFill rotWithShape="1">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l="12876" t="24747" r="9390" b="25190"/>
          <a:stretch/>
        </p:blipFill>
        <p:spPr>
          <a:xfrm flipH="1">
            <a:off x="2924202" y="4917215"/>
            <a:ext cx="5686398" cy="1808216"/>
          </a:xfrm>
          <a:prstGeom prst="rect">
            <a:avLst/>
          </a:prstGeom>
        </p:spPr>
      </p:pic>
    </p:spTree>
    <p:extLst>
      <p:ext uri="{BB962C8B-B14F-4D97-AF65-F5344CB8AC3E}">
        <p14:creationId xmlns:p14="http://schemas.microsoft.com/office/powerpoint/2010/main" val="1648240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12" name="文本框 11">
            <a:extLst>
              <a:ext uri="{FF2B5EF4-FFF2-40B4-BE49-F238E27FC236}">
                <a16:creationId xmlns:a16="http://schemas.microsoft.com/office/drawing/2014/main" id="{B1241D21-FAEC-4047-8120-AF3EA83E355D}"/>
              </a:ext>
            </a:extLst>
          </p:cNvPr>
          <p:cNvSpPr txBox="1"/>
          <p:nvPr/>
        </p:nvSpPr>
        <p:spPr>
          <a:xfrm>
            <a:off x="719382" y="2534593"/>
            <a:ext cx="4906452" cy="2554545"/>
          </a:xfrm>
          <a:prstGeom prst="rect">
            <a:avLst/>
          </a:prstGeom>
          <a:noFill/>
        </p:spPr>
        <p:txBody>
          <a:bodyPr wrap="square" rtlCol="0">
            <a:spAutoFit/>
          </a:bodyPr>
          <a:lstStyle/>
          <a:p>
            <a:r>
              <a:rPr lang="zh-CN" altLang="en-US" sz="3600" dirty="0"/>
              <a:t>缺点：</a:t>
            </a:r>
            <a:endParaRPr lang="en-US" altLang="zh-CN" sz="3600" dirty="0"/>
          </a:p>
          <a:p>
            <a:endParaRPr lang="en-US" altLang="zh-CN" sz="3600" dirty="0"/>
          </a:p>
          <a:p>
            <a:pPr marL="457200" indent="-457200">
              <a:buFont typeface="Arial" panose="020B0604020202020204" pitchFamily="34" charset="0"/>
              <a:buChar char="•"/>
            </a:pPr>
            <a:r>
              <a:rPr lang="zh-CN" altLang="en-US" sz="2800" dirty="0"/>
              <a:t>刻度非线性</a:t>
            </a:r>
            <a:endParaRPr lang="en-US" altLang="zh-CN" sz="2800" dirty="0"/>
          </a:p>
          <a:p>
            <a:endParaRPr lang="en-US" altLang="zh-CN" sz="3200" dirty="0"/>
          </a:p>
          <a:p>
            <a:pPr marL="285750" indent="-285750">
              <a:buFont typeface="Arial" panose="020B0604020202020204" pitchFamily="34" charset="0"/>
              <a:buChar char="•"/>
            </a:pPr>
            <a:r>
              <a:rPr lang="zh-CN" altLang="en-US" sz="2800" dirty="0"/>
              <a:t>摆放角度影响测量结果</a:t>
            </a:r>
            <a:endParaRPr lang="en-US" altLang="zh-CN" sz="2800" dirty="0"/>
          </a:p>
        </p:txBody>
      </p:sp>
      <p:pic>
        <p:nvPicPr>
          <p:cNvPr id="14" name="图片 13">
            <a:extLst>
              <a:ext uri="{FF2B5EF4-FFF2-40B4-BE49-F238E27FC236}">
                <a16:creationId xmlns:a16="http://schemas.microsoft.com/office/drawing/2014/main" id="{43C207EE-BCB1-4219-8C18-512BB741B33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6200000">
            <a:off x="6431011" y="2362898"/>
            <a:ext cx="3664660" cy="4886213"/>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2A1B8F8-E4CD-4AAE-85A3-BDE4619F6F91}"/>
                  </a:ext>
                </a:extLst>
              </p:cNvPr>
              <p:cNvSpPr/>
              <p:nvPr/>
            </p:nvSpPr>
            <p:spPr>
              <a:xfrm>
                <a:off x="5293701" y="1721820"/>
                <a:ext cx="1686616" cy="1133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dirty="0" smtClean="0">
                          <a:latin typeface="Cambria Math" panose="02040503050406030204" pitchFamily="18" charset="0"/>
                        </a:rPr>
                        <m:t>𝜌</m:t>
                      </m:r>
                      <m:r>
                        <a:rPr lang="en-US" altLang="zh-CN" sz="3600" i="1">
                          <a:latin typeface="Cambria Math" panose="02040503050406030204" pitchFamily="18" charset="0"/>
                        </a:rPr>
                        <m:t>=</m:t>
                      </m:r>
                      <m:f>
                        <m:fPr>
                          <m:ctrlPr>
                            <a:rPr lang="en-US" altLang="zh-CN" sz="3600" i="1">
                              <a:latin typeface="Cambria Math" panose="02040503050406030204" pitchFamily="18" charset="0"/>
                            </a:rPr>
                          </m:ctrlPr>
                        </m:fPr>
                        <m:num>
                          <m:r>
                            <a:rPr lang="en-US" altLang="zh-CN" sz="3600" i="1">
                              <a:latin typeface="Cambria Math" panose="02040503050406030204" pitchFamily="18" charset="0"/>
                            </a:rPr>
                            <m:t>1</m:t>
                          </m:r>
                        </m:num>
                        <m:den>
                          <m:r>
                            <a:rPr lang="en-US" altLang="zh-CN" sz="3600" b="0" i="1" smtClean="0">
                              <a:latin typeface="Cambria Math" panose="02040503050406030204" pitchFamily="18" charset="0"/>
                            </a:rPr>
                            <m:t>𝑥</m:t>
                          </m:r>
                          <m:r>
                            <a:rPr lang="en-US" altLang="zh-CN" sz="3600" i="1">
                              <a:latin typeface="Cambria Math" panose="02040503050406030204" pitchFamily="18" charset="0"/>
                            </a:rPr>
                            <m:t>𝑘</m:t>
                          </m:r>
                        </m:den>
                      </m:f>
                    </m:oMath>
                  </m:oMathPara>
                </a14:m>
                <a:endParaRPr lang="zh-CN" altLang="en-US" sz="3600" dirty="0"/>
              </a:p>
            </p:txBody>
          </p:sp>
        </mc:Choice>
        <mc:Fallback xmlns="">
          <p:sp>
            <p:nvSpPr>
              <p:cNvPr id="5" name="矩形 4">
                <a:extLst>
                  <a:ext uri="{FF2B5EF4-FFF2-40B4-BE49-F238E27FC236}">
                    <a16:creationId xmlns:a16="http://schemas.microsoft.com/office/drawing/2014/main" id="{C2A1B8F8-E4CD-4AAE-85A3-BDE4619F6F91}"/>
                  </a:ext>
                </a:extLst>
              </p:cNvPr>
              <p:cNvSpPr>
                <a:spLocks noRot="1" noChangeAspect="1" noMove="1" noResize="1" noEditPoints="1" noAdjustHandles="1" noChangeArrowheads="1" noChangeShapeType="1" noTextEdit="1"/>
              </p:cNvSpPr>
              <p:nvPr/>
            </p:nvSpPr>
            <p:spPr>
              <a:xfrm>
                <a:off x="5293701" y="1721820"/>
                <a:ext cx="1686616" cy="1133131"/>
              </a:xfrm>
              <a:prstGeom prst="rect">
                <a:avLst/>
              </a:prstGeom>
              <a:blipFill>
                <a:blip r:embed="rId5"/>
                <a:stretch>
                  <a:fillRect/>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27DD62E3-0B76-41C3-8BA4-FE4D4BEB3E9F}"/>
              </a:ext>
            </a:extLst>
          </p:cNvPr>
          <p:cNvCxnSpPr/>
          <p:nvPr/>
        </p:nvCxnSpPr>
        <p:spPr>
          <a:xfrm>
            <a:off x="6413861" y="3445694"/>
            <a:ext cx="344424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弧形 7">
            <a:extLst>
              <a:ext uri="{FF2B5EF4-FFF2-40B4-BE49-F238E27FC236}">
                <a16:creationId xmlns:a16="http://schemas.microsoft.com/office/drawing/2014/main" id="{3F12FE6D-4CB0-405D-A521-5825548935D9}"/>
              </a:ext>
            </a:extLst>
          </p:cNvPr>
          <p:cNvSpPr/>
          <p:nvPr/>
        </p:nvSpPr>
        <p:spPr>
          <a:xfrm rot="900000">
            <a:off x="9332322" y="3447127"/>
            <a:ext cx="49529" cy="292100"/>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467480A7-DEAD-4C4C-A24C-69A954AD03AF}"/>
              </a:ext>
            </a:extLst>
          </p:cNvPr>
          <p:cNvCxnSpPr>
            <a:cxnSpLocks/>
          </p:cNvCxnSpPr>
          <p:nvPr/>
        </p:nvCxnSpPr>
        <p:spPr>
          <a:xfrm flipV="1">
            <a:off x="3172608" y="2394858"/>
            <a:ext cx="2139624" cy="15144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FDEB6A1-866E-46BE-B747-37B389081570}"/>
              </a:ext>
            </a:extLst>
          </p:cNvPr>
          <p:cNvCxnSpPr>
            <a:cxnSpLocks/>
          </p:cNvCxnSpPr>
          <p:nvPr/>
        </p:nvCxnSpPr>
        <p:spPr>
          <a:xfrm flipV="1">
            <a:off x="4724555" y="3578660"/>
            <a:ext cx="2214056" cy="1147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07C336E2-EFC5-4C95-AF3E-6686BC937D59}"/>
              </a:ext>
            </a:extLst>
          </p:cNvPr>
          <p:cNvSpPr>
            <a:spLocks noGrp="1"/>
          </p:cNvSpPr>
          <p:nvPr>
            <p:ph type="sldNum" sz="quarter" idx="4"/>
          </p:nvPr>
        </p:nvSpPr>
        <p:spPr/>
        <p:txBody>
          <a:bodyPr/>
          <a:lstStyle/>
          <a:p>
            <a:fld id="{CEDF435E-B3EF-42D1-AF76-0DD2579A66A6}" type="slidenum">
              <a:rPr lang="zh-CN" altLang="en-US" smtClean="0"/>
              <a:t>29</a:t>
            </a:fld>
            <a:endParaRPr lang="zh-CN" altLang="en-US"/>
          </a:p>
        </p:txBody>
      </p:sp>
      <p:sp>
        <p:nvSpPr>
          <p:cNvPr id="21" name="标题 1">
            <a:extLst>
              <a:ext uri="{FF2B5EF4-FFF2-40B4-BE49-F238E27FC236}">
                <a16:creationId xmlns:a16="http://schemas.microsoft.com/office/drawing/2014/main" id="{A34CDBD8-91F6-4399-BAF6-C5FE7F2A18B7}"/>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spTree>
    <p:extLst>
      <p:ext uri="{BB962C8B-B14F-4D97-AF65-F5344CB8AC3E}">
        <p14:creationId xmlns:p14="http://schemas.microsoft.com/office/powerpoint/2010/main" val="2096553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2" y="0"/>
            <a:ext cx="1205535"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nvGrpSpPr>
          <p:cNvPr id="8" name="Group 3">
            <a:extLst>
              <a:ext uri="{FF2B5EF4-FFF2-40B4-BE49-F238E27FC236}">
                <a16:creationId xmlns:a16="http://schemas.microsoft.com/office/drawing/2014/main" id="{9B202914-09B5-4F27-B879-3AFE99B5C6EC}"/>
              </a:ext>
            </a:extLst>
          </p:cNvPr>
          <p:cNvGrpSpPr/>
          <p:nvPr/>
        </p:nvGrpSpPr>
        <p:grpSpPr>
          <a:xfrm flipH="1">
            <a:off x="962645" y="3509509"/>
            <a:ext cx="485775" cy="485775"/>
            <a:chOff x="0" y="0"/>
            <a:chExt cx="6350000" cy="6350000"/>
          </a:xfrm>
          <a:solidFill>
            <a:srgbClr val="C00000"/>
          </a:solidFill>
        </p:grpSpPr>
        <p:sp>
          <p:nvSpPr>
            <p:cNvPr id="9" name="Freeform 4">
              <a:extLst>
                <a:ext uri="{FF2B5EF4-FFF2-40B4-BE49-F238E27FC236}">
                  <a16:creationId xmlns:a16="http://schemas.microsoft.com/office/drawing/2014/main" id="{E311DB26-1BD3-462D-AF79-13647AC015E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5" name="文本框 4">
            <a:extLst>
              <a:ext uri="{FF2B5EF4-FFF2-40B4-BE49-F238E27FC236}">
                <a16:creationId xmlns:a16="http://schemas.microsoft.com/office/drawing/2014/main" id="{FB139700-940C-45CA-9209-5B1D8C885FB3}"/>
              </a:ext>
            </a:extLst>
          </p:cNvPr>
          <p:cNvSpPr txBox="1"/>
          <p:nvPr/>
        </p:nvSpPr>
        <p:spPr>
          <a:xfrm>
            <a:off x="1874624" y="3429230"/>
            <a:ext cx="3774336" cy="646331"/>
          </a:xfrm>
          <a:prstGeom prst="rect">
            <a:avLst/>
          </a:prstGeom>
          <a:noFill/>
        </p:spPr>
        <p:txBody>
          <a:bodyPr wrap="square" rtlCol="0">
            <a:spAutoFit/>
          </a:bodyPr>
          <a:lstStyle/>
          <a:p>
            <a:r>
              <a:rPr lang="zh-CN" altLang="en-US" sz="3600" dirty="0">
                <a:solidFill>
                  <a:schemeClr val="bg1">
                    <a:lumMod val="65000"/>
                  </a:schemeClr>
                </a:solidFill>
              </a:rPr>
              <a:t>方案迭代</a:t>
            </a:r>
          </a:p>
        </p:txBody>
      </p:sp>
      <p:grpSp>
        <p:nvGrpSpPr>
          <p:cNvPr id="10" name="Group 3">
            <a:extLst>
              <a:ext uri="{FF2B5EF4-FFF2-40B4-BE49-F238E27FC236}">
                <a16:creationId xmlns:a16="http://schemas.microsoft.com/office/drawing/2014/main" id="{E7311F87-B1DB-4BC9-94E6-143F1F583385}"/>
              </a:ext>
            </a:extLst>
          </p:cNvPr>
          <p:cNvGrpSpPr/>
          <p:nvPr/>
        </p:nvGrpSpPr>
        <p:grpSpPr>
          <a:xfrm flipH="1">
            <a:off x="962645" y="4552895"/>
            <a:ext cx="485775" cy="485775"/>
            <a:chOff x="0" y="0"/>
            <a:chExt cx="6350000" cy="6350000"/>
          </a:xfrm>
          <a:solidFill>
            <a:srgbClr val="C00000"/>
          </a:solidFill>
        </p:grpSpPr>
        <p:sp>
          <p:nvSpPr>
            <p:cNvPr id="11" name="Freeform 4">
              <a:extLst>
                <a:ext uri="{FF2B5EF4-FFF2-40B4-BE49-F238E27FC236}">
                  <a16:creationId xmlns:a16="http://schemas.microsoft.com/office/drawing/2014/main" id="{9EB167A3-88E3-4B48-A7D2-1CC456846E9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2" name="文本框 11">
            <a:extLst>
              <a:ext uri="{FF2B5EF4-FFF2-40B4-BE49-F238E27FC236}">
                <a16:creationId xmlns:a16="http://schemas.microsoft.com/office/drawing/2014/main" id="{83E7D2D8-CCF8-40D4-8611-BD1D123B15CD}"/>
              </a:ext>
            </a:extLst>
          </p:cNvPr>
          <p:cNvSpPr txBox="1"/>
          <p:nvPr/>
        </p:nvSpPr>
        <p:spPr>
          <a:xfrm>
            <a:off x="1874624" y="4472616"/>
            <a:ext cx="3774336" cy="646331"/>
          </a:xfrm>
          <a:prstGeom prst="rect">
            <a:avLst/>
          </a:prstGeom>
          <a:noFill/>
        </p:spPr>
        <p:txBody>
          <a:bodyPr wrap="square" rtlCol="0">
            <a:spAutoFit/>
          </a:bodyPr>
          <a:lstStyle/>
          <a:p>
            <a:r>
              <a:rPr lang="zh-CN" altLang="en-US" sz="3600" dirty="0">
                <a:solidFill>
                  <a:schemeClr val="bg1">
                    <a:lumMod val="65000"/>
                  </a:schemeClr>
                </a:solidFill>
              </a:rPr>
              <a:t>推广</a:t>
            </a:r>
          </a:p>
        </p:txBody>
      </p:sp>
      <p:grpSp>
        <p:nvGrpSpPr>
          <p:cNvPr id="13" name="Group 3">
            <a:extLst>
              <a:ext uri="{FF2B5EF4-FFF2-40B4-BE49-F238E27FC236}">
                <a16:creationId xmlns:a16="http://schemas.microsoft.com/office/drawing/2014/main" id="{77A9411A-694A-44C8-8DC3-867837152ECD}"/>
              </a:ext>
            </a:extLst>
          </p:cNvPr>
          <p:cNvGrpSpPr/>
          <p:nvPr/>
        </p:nvGrpSpPr>
        <p:grpSpPr>
          <a:xfrm flipH="1">
            <a:off x="962645" y="5660996"/>
            <a:ext cx="485775" cy="485775"/>
            <a:chOff x="0" y="0"/>
            <a:chExt cx="6350000" cy="6350000"/>
          </a:xfrm>
          <a:solidFill>
            <a:srgbClr val="C00000"/>
          </a:solidFill>
        </p:grpSpPr>
        <p:sp>
          <p:nvSpPr>
            <p:cNvPr id="14" name="Freeform 4">
              <a:extLst>
                <a:ext uri="{FF2B5EF4-FFF2-40B4-BE49-F238E27FC236}">
                  <a16:creationId xmlns:a16="http://schemas.microsoft.com/office/drawing/2014/main" id="{479A1887-7D37-48DE-965E-114907B35C3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5" name="文本框 14">
            <a:extLst>
              <a:ext uri="{FF2B5EF4-FFF2-40B4-BE49-F238E27FC236}">
                <a16:creationId xmlns:a16="http://schemas.microsoft.com/office/drawing/2014/main" id="{A79F211A-018C-4D7E-89DB-659444A4F239}"/>
              </a:ext>
            </a:extLst>
          </p:cNvPr>
          <p:cNvSpPr txBox="1"/>
          <p:nvPr/>
        </p:nvSpPr>
        <p:spPr>
          <a:xfrm>
            <a:off x="1874624" y="5580717"/>
            <a:ext cx="3774336" cy="646331"/>
          </a:xfrm>
          <a:prstGeom prst="rect">
            <a:avLst/>
          </a:prstGeom>
          <a:noFill/>
        </p:spPr>
        <p:txBody>
          <a:bodyPr wrap="square" rtlCol="0">
            <a:spAutoFit/>
          </a:bodyPr>
          <a:lstStyle/>
          <a:p>
            <a:r>
              <a:rPr lang="zh-CN" altLang="en-US" sz="3600" dirty="0">
                <a:solidFill>
                  <a:schemeClr val="bg1">
                    <a:lumMod val="65000"/>
                  </a:schemeClr>
                </a:solidFill>
              </a:rPr>
              <a:t>总结</a:t>
            </a: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grpSp>
        <p:nvGrpSpPr>
          <p:cNvPr id="17" name="Group 3">
            <a:extLst>
              <a:ext uri="{FF2B5EF4-FFF2-40B4-BE49-F238E27FC236}">
                <a16:creationId xmlns:a16="http://schemas.microsoft.com/office/drawing/2014/main" id="{A3167CDB-1785-476B-806A-A259DB5149FA}"/>
              </a:ext>
            </a:extLst>
          </p:cNvPr>
          <p:cNvGrpSpPr/>
          <p:nvPr/>
        </p:nvGrpSpPr>
        <p:grpSpPr>
          <a:xfrm flipH="1">
            <a:off x="954787" y="1327651"/>
            <a:ext cx="485775" cy="485775"/>
            <a:chOff x="0" y="0"/>
            <a:chExt cx="6350000" cy="6350000"/>
          </a:xfrm>
          <a:solidFill>
            <a:srgbClr val="C00000"/>
          </a:solidFill>
        </p:grpSpPr>
        <p:sp>
          <p:nvSpPr>
            <p:cNvPr id="18" name="Freeform 4">
              <a:extLst>
                <a:ext uri="{FF2B5EF4-FFF2-40B4-BE49-F238E27FC236}">
                  <a16:creationId xmlns:a16="http://schemas.microsoft.com/office/drawing/2014/main" id="{363A6C09-FB19-4D06-B699-2F4DD5FCAC5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9" name="文本框 18">
            <a:extLst>
              <a:ext uri="{FF2B5EF4-FFF2-40B4-BE49-F238E27FC236}">
                <a16:creationId xmlns:a16="http://schemas.microsoft.com/office/drawing/2014/main" id="{D76361C0-D23C-4CBE-B023-8B0AFB165EC2}"/>
              </a:ext>
            </a:extLst>
          </p:cNvPr>
          <p:cNvSpPr txBox="1"/>
          <p:nvPr/>
        </p:nvSpPr>
        <p:spPr>
          <a:xfrm>
            <a:off x="1866766" y="1247372"/>
            <a:ext cx="3774336" cy="646331"/>
          </a:xfrm>
          <a:prstGeom prst="rect">
            <a:avLst/>
          </a:prstGeom>
          <a:noFill/>
        </p:spPr>
        <p:txBody>
          <a:bodyPr wrap="square" rtlCol="0">
            <a:spAutoFit/>
          </a:bodyPr>
          <a:lstStyle/>
          <a:p>
            <a:r>
              <a:rPr lang="zh-CN" altLang="en-US" sz="3600" dirty="0"/>
              <a:t>问题重述</a:t>
            </a:r>
          </a:p>
        </p:txBody>
      </p:sp>
      <p:grpSp>
        <p:nvGrpSpPr>
          <p:cNvPr id="21" name="Group 3">
            <a:extLst>
              <a:ext uri="{FF2B5EF4-FFF2-40B4-BE49-F238E27FC236}">
                <a16:creationId xmlns:a16="http://schemas.microsoft.com/office/drawing/2014/main" id="{06BB5773-72F1-41E6-ADCA-F85CFA632593}"/>
              </a:ext>
            </a:extLst>
          </p:cNvPr>
          <p:cNvGrpSpPr/>
          <p:nvPr/>
        </p:nvGrpSpPr>
        <p:grpSpPr>
          <a:xfrm flipH="1">
            <a:off x="958102" y="2444147"/>
            <a:ext cx="485775" cy="485775"/>
            <a:chOff x="0" y="0"/>
            <a:chExt cx="6350000" cy="6350000"/>
          </a:xfrm>
          <a:solidFill>
            <a:srgbClr val="C00000"/>
          </a:solidFill>
        </p:grpSpPr>
        <p:sp>
          <p:nvSpPr>
            <p:cNvPr id="22" name="Freeform 4">
              <a:extLst>
                <a:ext uri="{FF2B5EF4-FFF2-40B4-BE49-F238E27FC236}">
                  <a16:creationId xmlns:a16="http://schemas.microsoft.com/office/drawing/2014/main" id="{33DD05B5-D994-40BC-8EA4-CA2549E1D02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23" name="文本框 22">
            <a:extLst>
              <a:ext uri="{FF2B5EF4-FFF2-40B4-BE49-F238E27FC236}">
                <a16:creationId xmlns:a16="http://schemas.microsoft.com/office/drawing/2014/main" id="{330EE1EF-EBB2-46DC-B0A1-946E4A29593B}"/>
              </a:ext>
            </a:extLst>
          </p:cNvPr>
          <p:cNvSpPr txBox="1"/>
          <p:nvPr/>
        </p:nvSpPr>
        <p:spPr>
          <a:xfrm>
            <a:off x="1870081" y="2363868"/>
            <a:ext cx="3774336" cy="646331"/>
          </a:xfrm>
          <a:prstGeom prst="rect">
            <a:avLst/>
          </a:prstGeom>
          <a:noFill/>
        </p:spPr>
        <p:txBody>
          <a:bodyPr wrap="square" rtlCol="0">
            <a:spAutoFit/>
          </a:bodyPr>
          <a:lstStyle/>
          <a:p>
            <a:r>
              <a:rPr lang="zh-CN" altLang="en-US" sz="3600" dirty="0">
                <a:solidFill>
                  <a:schemeClr val="bg1">
                    <a:lumMod val="65000"/>
                  </a:schemeClr>
                </a:solidFill>
              </a:rPr>
              <a:t>基本模型</a:t>
            </a:r>
          </a:p>
        </p:txBody>
      </p:sp>
      <p:sp>
        <p:nvSpPr>
          <p:cNvPr id="6" name="灯片编号占位符 5">
            <a:extLst>
              <a:ext uri="{FF2B5EF4-FFF2-40B4-BE49-F238E27FC236}">
                <a16:creationId xmlns:a16="http://schemas.microsoft.com/office/drawing/2014/main" id="{5267FEEC-C035-4DD9-A11A-BE6865730CF4}"/>
              </a:ext>
            </a:extLst>
          </p:cNvPr>
          <p:cNvSpPr>
            <a:spLocks noGrp="1"/>
          </p:cNvSpPr>
          <p:nvPr>
            <p:ph type="sldNum" sz="quarter" idx="4"/>
          </p:nvPr>
        </p:nvSpPr>
        <p:spPr/>
        <p:txBody>
          <a:bodyPr/>
          <a:lstStyle/>
          <a:p>
            <a:fld id="{CEDF435E-B3EF-42D1-AF76-0DD2579A66A6}" type="slidenum">
              <a:rPr lang="zh-CN" altLang="en-US" smtClean="0"/>
              <a:t>3</a:t>
            </a:fld>
            <a:endParaRPr lang="zh-CN" altLang="en-US"/>
          </a:p>
        </p:txBody>
      </p:sp>
    </p:spTree>
    <p:extLst>
      <p:ext uri="{BB962C8B-B14F-4D97-AF65-F5344CB8AC3E}">
        <p14:creationId xmlns:p14="http://schemas.microsoft.com/office/powerpoint/2010/main" val="11211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12" name="文本框 11">
            <a:extLst>
              <a:ext uri="{FF2B5EF4-FFF2-40B4-BE49-F238E27FC236}">
                <a16:creationId xmlns:a16="http://schemas.microsoft.com/office/drawing/2014/main" id="{B1241D21-FAEC-4047-8120-AF3EA83E355D}"/>
              </a:ext>
            </a:extLst>
          </p:cNvPr>
          <p:cNvSpPr txBox="1"/>
          <p:nvPr/>
        </p:nvSpPr>
        <p:spPr>
          <a:xfrm>
            <a:off x="757310" y="1874809"/>
            <a:ext cx="4906452" cy="2554545"/>
          </a:xfrm>
          <a:prstGeom prst="rect">
            <a:avLst/>
          </a:prstGeom>
          <a:noFill/>
        </p:spPr>
        <p:txBody>
          <a:bodyPr wrap="square" rtlCol="0">
            <a:spAutoFit/>
          </a:bodyPr>
          <a:lstStyle/>
          <a:p>
            <a:r>
              <a:rPr lang="zh-CN" altLang="en-US" sz="3600" dirty="0"/>
              <a:t>缺点：</a:t>
            </a:r>
            <a:endParaRPr lang="en-US" altLang="zh-CN" sz="3600" dirty="0"/>
          </a:p>
          <a:p>
            <a:endParaRPr lang="en-US" altLang="zh-CN" sz="3600" dirty="0"/>
          </a:p>
          <a:p>
            <a:pPr marL="457200" indent="-457200">
              <a:buFont typeface="Arial" panose="020B0604020202020204" pitchFamily="34" charset="0"/>
              <a:buChar char="•"/>
            </a:pPr>
            <a:r>
              <a:rPr lang="zh-CN" altLang="en-US" sz="2800" dirty="0"/>
              <a:t>刻度非线性</a:t>
            </a:r>
            <a:endParaRPr lang="en-US" altLang="zh-CN" sz="2800" dirty="0"/>
          </a:p>
          <a:p>
            <a:endParaRPr lang="en-US" altLang="zh-CN" sz="3200" dirty="0"/>
          </a:p>
          <a:p>
            <a:pPr marL="285750" indent="-285750">
              <a:buFont typeface="Arial" panose="020B0604020202020204" pitchFamily="34" charset="0"/>
              <a:buChar char="•"/>
            </a:pPr>
            <a:r>
              <a:rPr lang="zh-CN" altLang="en-US" sz="2800" dirty="0">
                <a:solidFill>
                  <a:schemeClr val="bg2">
                    <a:lumMod val="90000"/>
                  </a:schemeClr>
                </a:solidFill>
              </a:rPr>
              <a:t>摆放角度影响测量结果</a:t>
            </a:r>
            <a:endParaRPr lang="en-US" altLang="zh-CN" sz="2800" dirty="0">
              <a:solidFill>
                <a:schemeClr val="bg2">
                  <a:lumMod val="90000"/>
                </a:schemeClr>
              </a:solidFill>
            </a:endParaRPr>
          </a:p>
        </p:txBody>
      </p:sp>
      <p:pic>
        <p:nvPicPr>
          <p:cNvPr id="14" name="图片 13">
            <a:extLst>
              <a:ext uri="{FF2B5EF4-FFF2-40B4-BE49-F238E27FC236}">
                <a16:creationId xmlns:a16="http://schemas.microsoft.com/office/drawing/2014/main" id="{43C207EE-BCB1-4219-8C18-512BB741B33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6200000">
            <a:off x="6431011" y="2362898"/>
            <a:ext cx="3664660" cy="4886213"/>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2A1B8F8-E4CD-4AAE-85A3-BDE4619F6F91}"/>
                  </a:ext>
                </a:extLst>
              </p:cNvPr>
              <p:cNvSpPr/>
              <p:nvPr/>
            </p:nvSpPr>
            <p:spPr>
              <a:xfrm>
                <a:off x="5293701" y="1721820"/>
                <a:ext cx="1653273" cy="1133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𝑥</m:t>
                      </m:r>
                      <m:r>
                        <a:rPr lang="en-US" altLang="zh-CN" sz="3600" i="1">
                          <a:latin typeface="Cambria Math" panose="02040503050406030204" pitchFamily="18" charset="0"/>
                        </a:rPr>
                        <m:t>=</m:t>
                      </m:r>
                      <m:f>
                        <m:fPr>
                          <m:ctrlPr>
                            <a:rPr lang="en-US" altLang="zh-CN" sz="3600" i="1">
                              <a:latin typeface="Cambria Math" panose="02040503050406030204" pitchFamily="18" charset="0"/>
                            </a:rPr>
                          </m:ctrlPr>
                        </m:fPr>
                        <m:num>
                          <m:r>
                            <a:rPr lang="en-US" altLang="zh-CN" sz="3600" i="1">
                              <a:latin typeface="Cambria Math" panose="02040503050406030204" pitchFamily="18" charset="0"/>
                            </a:rPr>
                            <m:t>1</m:t>
                          </m:r>
                        </m:num>
                        <m:den>
                          <m:r>
                            <a:rPr lang="en-US" altLang="zh-CN" sz="3600" i="1">
                              <a:latin typeface="Cambria Math" panose="02040503050406030204" pitchFamily="18" charset="0"/>
                            </a:rPr>
                            <m:t>𝑟𝑘</m:t>
                          </m:r>
                        </m:den>
                      </m:f>
                    </m:oMath>
                  </m:oMathPara>
                </a14:m>
                <a:endParaRPr lang="zh-CN" altLang="en-US" sz="3600" dirty="0"/>
              </a:p>
            </p:txBody>
          </p:sp>
        </mc:Choice>
        <mc:Fallback xmlns="">
          <p:sp>
            <p:nvSpPr>
              <p:cNvPr id="5" name="矩形 4">
                <a:extLst>
                  <a:ext uri="{FF2B5EF4-FFF2-40B4-BE49-F238E27FC236}">
                    <a16:creationId xmlns:a16="http://schemas.microsoft.com/office/drawing/2014/main" id="{C2A1B8F8-E4CD-4AAE-85A3-BDE4619F6F91}"/>
                  </a:ext>
                </a:extLst>
              </p:cNvPr>
              <p:cNvSpPr>
                <a:spLocks noRot="1" noChangeAspect="1" noMove="1" noResize="1" noEditPoints="1" noAdjustHandles="1" noChangeArrowheads="1" noChangeShapeType="1" noTextEdit="1"/>
              </p:cNvSpPr>
              <p:nvPr/>
            </p:nvSpPr>
            <p:spPr>
              <a:xfrm>
                <a:off x="5293701" y="1721820"/>
                <a:ext cx="1653273" cy="1133131"/>
              </a:xfrm>
              <a:prstGeom prst="rect">
                <a:avLst/>
              </a:prstGeom>
              <a:blipFill>
                <a:blip r:embed="rId5"/>
                <a:stretch>
                  <a:fillRect/>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27DD62E3-0B76-41C3-8BA4-FE4D4BEB3E9F}"/>
              </a:ext>
            </a:extLst>
          </p:cNvPr>
          <p:cNvCxnSpPr/>
          <p:nvPr/>
        </p:nvCxnSpPr>
        <p:spPr>
          <a:xfrm>
            <a:off x="6413861" y="3445694"/>
            <a:ext cx="344424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弧形 7">
            <a:extLst>
              <a:ext uri="{FF2B5EF4-FFF2-40B4-BE49-F238E27FC236}">
                <a16:creationId xmlns:a16="http://schemas.microsoft.com/office/drawing/2014/main" id="{3F12FE6D-4CB0-405D-A521-5825548935D9}"/>
              </a:ext>
            </a:extLst>
          </p:cNvPr>
          <p:cNvSpPr/>
          <p:nvPr/>
        </p:nvSpPr>
        <p:spPr>
          <a:xfrm rot="900000">
            <a:off x="9332322" y="3447127"/>
            <a:ext cx="49529" cy="292100"/>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467480A7-DEAD-4C4C-A24C-69A954AD03AF}"/>
              </a:ext>
            </a:extLst>
          </p:cNvPr>
          <p:cNvCxnSpPr>
            <a:cxnSpLocks/>
          </p:cNvCxnSpPr>
          <p:nvPr/>
        </p:nvCxnSpPr>
        <p:spPr>
          <a:xfrm flipV="1">
            <a:off x="3210536" y="2394859"/>
            <a:ext cx="2101696" cy="7527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FDEB6A1-866E-46BE-B747-37B389081570}"/>
              </a:ext>
            </a:extLst>
          </p:cNvPr>
          <p:cNvCxnSpPr>
            <a:cxnSpLocks/>
          </p:cNvCxnSpPr>
          <p:nvPr/>
        </p:nvCxnSpPr>
        <p:spPr>
          <a:xfrm flipV="1">
            <a:off x="4776381" y="3578660"/>
            <a:ext cx="2162230" cy="567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标题 1">
            <a:extLst>
              <a:ext uri="{FF2B5EF4-FFF2-40B4-BE49-F238E27FC236}">
                <a16:creationId xmlns:a16="http://schemas.microsoft.com/office/drawing/2014/main" id="{FE08D5F7-2EBC-4E3E-AAF4-89E125F8866E}"/>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1. </a:t>
            </a:r>
            <a:r>
              <a:rPr lang="zh-CN" altLang="en-US" sz="3200" b="1" dirty="0"/>
              <a:t>斜线形刻线</a:t>
            </a:r>
          </a:p>
        </p:txBody>
      </p:sp>
      <p:sp>
        <p:nvSpPr>
          <p:cNvPr id="6" name="灯片编号占位符 5">
            <a:extLst>
              <a:ext uri="{FF2B5EF4-FFF2-40B4-BE49-F238E27FC236}">
                <a16:creationId xmlns:a16="http://schemas.microsoft.com/office/drawing/2014/main" id="{07C336E2-EFC5-4C95-AF3E-6686BC937D59}"/>
              </a:ext>
            </a:extLst>
          </p:cNvPr>
          <p:cNvSpPr>
            <a:spLocks noGrp="1"/>
          </p:cNvSpPr>
          <p:nvPr>
            <p:ph type="sldNum" sz="quarter" idx="4"/>
          </p:nvPr>
        </p:nvSpPr>
        <p:spPr/>
        <p:txBody>
          <a:bodyPr/>
          <a:lstStyle/>
          <a:p>
            <a:fld id="{CEDF435E-B3EF-42D1-AF76-0DD2579A66A6}" type="slidenum">
              <a:rPr lang="zh-CN" altLang="en-US" smtClean="0"/>
              <a:t>30</a:t>
            </a:fld>
            <a:endParaRPr lang="zh-CN" altLang="en-US"/>
          </a:p>
        </p:txBody>
      </p:sp>
    </p:spTree>
    <p:extLst>
      <p:ext uri="{BB962C8B-B14F-4D97-AF65-F5344CB8AC3E}">
        <p14:creationId xmlns:p14="http://schemas.microsoft.com/office/powerpoint/2010/main" val="841589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2">
                <a:extLst>
                  <a:ext uri="{FF2B5EF4-FFF2-40B4-BE49-F238E27FC236}">
                    <a16:creationId xmlns:a16="http://schemas.microsoft.com/office/drawing/2014/main" id="{4C7EA2C1-F1A7-437D-B11C-9B8D5A80018A}"/>
                  </a:ext>
                </a:extLst>
              </p:cNvPr>
              <p:cNvSpPr txBox="1"/>
              <p:nvPr/>
            </p:nvSpPr>
            <p:spPr>
              <a:xfrm>
                <a:off x="599656" y="1638772"/>
                <a:ext cx="4168287" cy="2065117"/>
              </a:xfrm>
              <a:prstGeom prst="rect">
                <a:avLst/>
              </a:prstGeom>
              <a:noFill/>
            </p:spPr>
            <p:txBody>
              <a:bodyPr wrap="square" rtlCol="0">
                <a:spAutoFit/>
              </a:bodyPr>
              <a:lstStyle/>
              <a:p>
                <a:pPr>
                  <a:lnSpc>
                    <a:spcPct val="150000"/>
                  </a:lnSpc>
                </a:pPr>
                <a:r>
                  <a:rPr lang="zh-CN" altLang="en-US" sz="2800" dirty="0"/>
                  <a:t>纺线：</a:t>
                </a:r>
                <a14:m>
                  <m:oMath xmlns:m="http://schemas.openxmlformats.org/officeDocument/2006/math">
                    <m:r>
                      <a:rPr lang="en-US" altLang="zh-CN" sz="2800" i="1">
                        <a:latin typeface="Cambria Math" panose="02040503050406030204" pitchFamily="18" charset="0"/>
                      </a:rPr>
                      <m:t>𝑦</m:t>
                    </m:r>
                    <m:r>
                      <a:rPr lang="en-US" altLang="zh-CN" sz="2800" i="1">
                        <a:latin typeface="Cambria Math" panose="02040503050406030204" pitchFamily="18" charset="0"/>
                      </a:rPr>
                      <m:t>=</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𝑛</m:t>
                        </m:r>
                        <m:r>
                          <a:rPr lang="en-US" altLang="zh-CN" sz="2800" i="1">
                            <a:latin typeface="Cambria Math" panose="02040503050406030204" pitchFamily="18" charset="0"/>
                          </a:rPr>
                          <m:t>+</m:t>
                        </m:r>
                        <m:r>
                          <a:rPr lang="en-US" altLang="zh-CN" sz="2800" i="1">
                            <a:latin typeface="Cambria Math" panose="02040503050406030204" pitchFamily="18" charset="0"/>
                          </a:rPr>
                          <m:t>𝑚</m:t>
                        </m:r>
                      </m:e>
                    </m:d>
                    <m:r>
                      <a:rPr lang="en-US" altLang="zh-CN" sz="2800" i="1">
                        <a:latin typeface="Cambria Math" panose="02040503050406030204" pitchFamily="18" charset="0"/>
                      </a:rPr>
                      <m:t>𝑑</m:t>
                    </m:r>
                  </m:oMath>
                </a14:m>
                <a:endParaRPr lang="en-US" altLang="zh-CN" sz="2800" dirty="0"/>
              </a:p>
              <a:p>
                <a:pPr>
                  <a:lnSpc>
                    <a:spcPct val="150000"/>
                  </a:lnSpc>
                </a:pPr>
                <a:r>
                  <a:rPr lang="zh-CN" altLang="en-US" sz="2800" dirty="0"/>
                  <a:t>刻线：</a:t>
                </a:r>
                <a14:m>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𝑛</m:t>
                        </m:r>
                      </m:num>
                      <m:den>
                        <m:r>
                          <a:rPr lang="en-US" sz="2800" i="1">
                            <a:latin typeface="Cambria Math" panose="02040503050406030204" pitchFamily="18" charset="0"/>
                          </a:rPr>
                          <m:t>𝑥</m:t>
                        </m:r>
                      </m:den>
                    </m:f>
                  </m:oMath>
                </a14:m>
                <a:endParaRPr lang="en-US" sz="2800" i="1" dirty="0"/>
              </a:p>
              <a:p>
                <a:pPr>
                  <a:lnSpc>
                    <a:spcPct val="150000"/>
                  </a:lnSpc>
                </a:pPr>
                <a14:m>
                  <m:oMathPara xmlns:m="http://schemas.openxmlformats.org/officeDocument/2006/math">
                    <m:oMathParaPr>
                      <m:jc m:val="centerGroup"/>
                    </m:oMathParaPr>
                    <m:oMath xmlns:m="http://schemas.openxmlformats.org/officeDocument/2006/math">
                      <m:d>
                        <m:dPr>
                          <m:ctrlPr>
                            <a:rPr lang="en-US" altLang="zh-CN" sz="2000" i="1">
                              <a:latin typeface="Cambria Math" panose="02040503050406030204" pitchFamily="18" charset="0"/>
                            </a:rPr>
                          </m:ctrlPr>
                        </m:dPr>
                        <m:e>
                          <m:r>
                            <a:rPr lang="en-US" altLang="zh-CN" sz="2000" i="1">
                              <a:latin typeface="Cambria Math" panose="02040503050406030204" pitchFamily="18" charset="0"/>
                            </a:rPr>
                            <m:t>𝑛</m:t>
                          </m:r>
                          <m:r>
                            <a:rPr lang="en-US" altLang="zh-CN" sz="2000" i="1">
                              <a:latin typeface="Cambria Math" panose="02040503050406030204" pitchFamily="18" charset="0"/>
                            </a:rPr>
                            <m:t>=1,2,3…;</m:t>
                          </m:r>
                          <m:r>
                            <a:rPr lang="en-US" altLang="zh-CN" sz="2000" i="1">
                              <a:latin typeface="Cambria Math" panose="02040503050406030204" pitchFamily="18" charset="0"/>
                            </a:rPr>
                            <m:t>𝑚</m:t>
                          </m:r>
                          <m:r>
                            <a:rPr lang="en-US" altLang="zh-CN" sz="2000" i="1">
                              <a:latin typeface="Cambria Math" panose="02040503050406030204" pitchFamily="18" charset="0"/>
                            </a:rPr>
                            <m:t>=0,±1,…,</m:t>
                          </m:r>
                          <m:r>
                            <a:rPr lang="en-US" altLang="zh-CN" sz="2000" i="1">
                              <a:latin typeface="Cambria Math" panose="02040503050406030204" pitchFamily="18" charset="0"/>
                            </a:rPr>
                            <m:t>𝑛</m:t>
                          </m:r>
                        </m:e>
                      </m:d>
                    </m:oMath>
                  </m:oMathPara>
                </a14:m>
                <a:endParaRPr lang="en-US" sz="2000" i="1" dirty="0"/>
              </a:p>
            </p:txBody>
          </p:sp>
        </mc:Choice>
        <mc:Fallback xmlns="">
          <p:sp>
            <p:nvSpPr>
              <p:cNvPr id="17" name="TextBox 2">
                <a:extLst>
                  <a:ext uri="{FF2B5EF4-FFF2-40B4-BE49-F238E27FC236}">
                    <a16:creationId xmlns:a16="http://schemas.microsoft.com/office/drawing/2014/main" id="{4C7EA2C1-F1A7-437D-B11C-9B8D5A80018A}"/>
                  </a:ext>
                </a:extLst>
              </p:cNvPr>
              <p:cNvSpPr txBox="1">
                <a:spLocks noRot="1" noChangeAspect="1" noMove="1" noResize="1" noEditPoints="1" noAdjustHandles="1" noChangeArrowheads="1" noChangeShapeType="1" noTextEdit="1"/>
              </p:cNvSpPr>
              <p:nvPr/>
            </p:nvSpPr>
            <p:spPr>
              <a:xfrm>
                <a:off x="599656" y="1638772"/>
                <a:ext cx="4168287" cy="2065117"/>
              </a:xfrm>
              <a:prstGeom prst="rect">
                <a:avLst/>
              </a:prstGeom>
              <a:blipFill>
                <a:blip r:embed="rId3"/>
                <a:stretch>
                  <a:fillRect l="-2924"/>
                </a:stretch>
              </a:blipFill>
            </p:spPr>
            <p:txBody>
              <a:bodyPr/>
              <a:lstStyle/>
              <a:p>
                <a:r>
                  <a:rPr lang="zh-CN" altLang="en-US">
                    <a:noFill/>
                  </a:rPr>
                  <a:t> </a:t>
                </a:r>
              </a:p>
            </p:txBody>
          </p:sp>
        </mc:Fallback>
      </mc:AlternateContent>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5" name="灯片编号占位符 4">
            <a:extLst>
              <a:ext uri="{FF2B5EF4-FFF2-40B4-BE49-F238E27FC236}">
                <a16:creationId xmlns:a16="http://schemas.microsoft.com/office/drawing/2014/main" id="{1980D364-7166-4085-9F59-3C00366AD44B}"/>
              </a:ext>
            </a:extLst>
          </p:cNvPr>
          <p:cNvSpPr>
            <a:spLocks noGrp="1"/>
          </p:cNvSpPr>
          <p:nvPr>
            <p:ph type="sldNum" sz="quarter" idx="4"/>
          </p:nvPr>
        </p:nvSpPr>
        <p:spPr/>
        <p:txBody>
          <a:bodyPr/>
          <a:lstStyle/>
          <a:p>
            <a:fld id="{CEDF435E-B3EF-42D1-AF76-0DD2579A66A6}" type="slidenum">
              <a:rPr lang="zh-CN" altLang="en-US" smtClean="0"/>
              <a:t>31</a:t>
            </a:fld>
            <a:endParaRPr lang="zh-CN" altLang="en-US"/>
          </a:p>
        </p:txBody>
      </p:sp>
      <p:sp>
        <p:nvSpPr>
          <p:cNvPr id="14" name="标题 1">
            <a:extLst>
              <a:ext uri="{FF2B5EF4-FFF2-40B4-BE49-F238E27FC236}">
                <a16:creationId xmlns:a16="http://schemas.microsoft.com/office/drawing/2014/main" id="{8FF30D53-179C-4A65-82BF-4AE8DA1458E7}"/>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2. </a:t>
            </a:r>
            <a:r>
              <a:rPr lang="zh-CN" altLang="en-US" sz="3200" b="1" dirty="0"/>
              <a:t>反比曲线形刻线</a:t>
            </a:r>
          </a:p>
        </p:txBody>
      </p:sp>
      <p:pic>
        <p:nvPicPr>
          <p:cNvPr id="11" name="图形 10">
            <a:extLst>
              <a:ext uri="{FF2B5EF4-FFF2-40B4-BE49-F238E27FC236}">
                <a16:creationId xmlns:a16="http://schemas.microsoft.com/office/drawing/2014/main" id="{7566D7B9-F324-41EC-AF99-3848187978BC}"/>
              </a:ext>
            </a:extLst>
          </p:cNvPr>
          <p:cNvPicPr>
            <a:picLocks noChangeAspect="1"/>
          </p:cNvPicPr>
          <p:nvPr/>
        </p:nvPicPr>
        <p:blipFill rotWithShape="1">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l="12844" t="21436" r="9333" b="25102"/>
          <a:stretch/>
        </p:blipFill>
        <p:spPr>
          <a:xfrm>
            <a:off x="4919388" y="2623309"/>
            <a:ext cx="7116135" cy="2413729"/>
          </a:xfrm>
          <a:prstGeom prst="rect">
            <a:avLst/>
          </a:prstGeom>
        </p:spPr>
      </p:pic>
    </p:spTree>
    <p:extLst>
      <p:ext uri="{BB962C8B-B14F-4D97-AF65-F5344CB8AC3E}">
        <p14:creationId xmlns:p14="http://schemas.microsoft.com/office/powerpoint/2010/main" val="2776624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2">
                <a:extLst>
                  <a:ext uri="{FF2B5EF4-FFF2-40B4-BE49-F238E27FC236}">
                    <a16:creationId xmlns:a16="http://schemas.microsoft.com/office/drawing/2014/main" id="{4C7EA2C1-F1A7-437D-B11C-9B8D5A80018A}"/>
                  </a:ext>
                </a:extLst>
              </p:cNvPr>
              <p:cNvSpPr txBox="1"/>
              <p:nvPr/>
            </p:nvSpPr>
            <p:spPr>
              <a:xfrm>
                <a:off x="599656" y="1638772"/>
                <a:ext cx="3764107" cy="4732065"/>
              </a:xfrm>
              <a:prstGeom prst="rect">
                <a:avLst/>
              </a:prstGeom>
              <a:noFill/>
            </p:spPr>
            <p:txBody>
              <a:bodyPr wrap="none" rtlCol="0">
                <a:spAutoFit/>
              </a:bodyPr>
              <a:lstStyle/>
              <a:p>
                <a:pPr>
                  <a:lnSpc>
                    <a:spcPct val="150000"/>
                  </a:lnSpc>
                </a:pPr>
                <a:r>
                  <a:rPr lang="zh-CN" altLang="en-US" sz="2800" dirty="0"/>
                  <a:t>刻线：</a:t>
                </a:r>
                <a14:m>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𝑛</m:t>
                        </m:r>
                      </m:num>
                      <m:den>
                        <m:r>
                          <a:rPr lang="en-US" sz="2800" i="1">
                            <a:latin typeface="Cambria Math" panose="02040503050406030204" pitchFamily="18" charset="0"/>
                          </a:rPr>
                          <m:t>𝑥</m:t>
                        </m:r>
                      </m:den>
                    </m:f>
                  </m:oMath>
                </a14:m>
                <a:endParaRPr lang="en-US" sz="2800" i="1" dirty="0"/>
              </a:p>
              <a:p>
                <a:pPr>
                  <a:lnSpc>
                    <a:spcPct val="150000"/>
                  </a:lnSpc>
                </a:pPr>
                <a:r>
                  <a:rPr lang="zh-CN" altLang="en-US" sz="2800" dirty="0"/>
                  <a:t>纺线：</a:t>
                </a:r>
                <a14:m>
                  <m:oMath xmlns:m="http://schemas.openxmlformats.org/officeDocument/2006/math">
                    <m:r>
                      <a:rPr lang="en-US" sz="2800" i="1">
                        <a:latin typeface="Cambria Math" panose="02040503050406030204" pitchFamily="18" charset="0"/>
                      </a:rPr>
                      <m:t>𝑦</m:t>
                    </m:r>
                    <m:r>
                      <a:rPr lang="en-US" sz="280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𝑚</m:t>
                        </m:r>
                      </m:e>
                    </m:d>
                    <m:r>
                      <a:rPr lang="en-US" sz="2800" i="1">
                        <a:latin typeface="Cambria Math" panose="02040503050406030204" pitchFamily="18" charset="0"/>
                      </a:rPr>
                      <m:t>𝑑</m:t>
                    </m:r>
                  </m:oMath>
                </a14:m>
                <a:endParaRPr lang="en-US" sz="2800" i="1" dirty="0"/>
              </a:p>
              <a:p>
                <a:pPr>
                  <a:lnSpc>
                    <a:spcPct val="150000"/>
                  </a:lnSpc>
                </a:pPr>
                <a14:m>
                  <m:oMathPara xmlns:m="http://schemas.openxmlformats.org/officeDocument/2006/math">
                    <m:oMathParaPr>
                      <m:jc m:val="centerGroup"/>
                    </m:oMathParaPr>
                    <m:oMath xmlns:m="http://schemas.openxmlformats.org/officeDocument/2006/math">
                      <m:d>
                        <m:dPr>
                          <m:ctrlPr>
                            <a:rPr lang="en-US" altLang="zh-CN" sz="2000" i="1">
                              <a:latin typeface="Cambria Math" panose="02040503050406030204" pitchFamily="18" charset="0"/>
                            </a:rPr>
                          </m:ctrlPr>
                        </m:dPr>
                        <m:e>
                          <m:r>
                            <a:rPr lang="en-US" altLang="zh-CN" sz="2000" i="1">
                              <a:latin typeface="Cambria Math" panose="02040503050406030204" pitchFamily="18" charset="0"/>
                            </a:rPr>
                            <m:t>𝑛</m:t>
                          </m:r>
                          <m:r>
                            <a:rPr lang="en-US" altLang="zh-CN" sz="2000" i="1">
                              <a:latin typeface="Cambria Math" panose="02040503050406030204" pitchFamily="18" charset="0"/>
                            </a:rPr>
                            <m:t>=1,2,3…;</m:t>
                          </m:r>
                          <m:r>
                            <a:rPr lang="en-US" altLang="zh-CN" sz="2000" i="1">
                              <a:latin typeface="Cambria Math" panose="02040503050406030204" pitchFamily="18" charset="0"/>
                            </a:rPr>
                            <m:t>𝑚</m:t>
                          </m:r>
                          <m:r>
                            <a:rPr lang="en-US" altLang="zh-CN" sz="2000" i="1">
                              <a:latin typeface="Cambria Math" panose="02040503050406030204" pitchFamily="18" charset="0"/>
                            </a:rPr>
                            <m:t>=0,±1,…,</m:t>
                          </m:r>
                          <m:r>
                            <a:rPr lang="en-US" altLang="zh-CN" sz="2000" i="1">
                              <a:latin typeface="Cambria Math" panose="02040503050406030204" pitchFamily="18" charset="0"/>
                            </a:rPr>
                            <m:t>𝑛</m:t>
                          </m:r>
                        </m:e>
                      </m:d>
                    </m:oMath>
                  </m:oMathPara>
                </a14:m>
                <a:endParaRPr lang="en-US" altLang="zh-CN" sz="2000" dirty="0"/>
              </a:p>
              <a:p>
                <a:pPr>
                  <a:lnSpc>
                    <a:spcPct val="150000"/>
                  </a:lnSpc>
                </a:pPr>
                <a:r>
                  <a:rPr lang="zh-CN" altLang="en-US" sz="2800" dirty="0"/>
                  <a:t>莫尔条纹方程：</a:t>
                </a:r>
                <a:endParaRPr lang="en-US" altLang="zh-CN" sz="2800" dirty="0"/>
              </a:p>
              <a:p>
                <a:pPr>
                  <a:lnSpc>
                    <a:spcPct val="150000"/>
                  </a:lnSpc>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𝑚𝑑</m:t>
                          </m:r>
                        </m:num>
                        <m:den>
                          <m:r>
                            <a:rPr lang="en-US" sz="2800" b="0" i="1" smtClean="0">
                              <a:latin typeface="Cambria Math" panose="02040503050406030204" pitchFamily="18" charset="0"/>
                            </a:rPr>
                            <m:t>𝑑</m:t>
                          </m:r>
                          <m:r>
                            <a:rPr lang="en-US" sz="2800" i="1">
                              <a:latin typeface="Cambria Math" panose="02040503050406030204" pitchFamily="18" charset="0"/>
                            </a:rPr>
                            <m:t>𝑥</m:t>
                          </m:r>
                          <m:r>
                            <a:rPr lang="en-US" sz="2800" i="1">
                              <a:latin typeface="Cambria Math" panose="02040503050406030204" pitchFamily="18" charset="0"/>
                            </a:rPr>
                            <m:t>−1</m:t>
                          </m:r>
                        </m:den>
                      </m:f>
                    </m:oMath>
                  </m:oMathPara>
                </a14:m>
                <a:endParaRPr lang="en-US" sz="2800" i="1" dirty="0"/>
              </a:p>
              <a:p>
                <a:pPr>
                  <a:lnSpc>
                    <a:spcPct val="150000"/>
                  </a:lnSpc>
                </a:pPr>
                <a:r>
                  <a:rPr lang="zh-CN" altLang="en-US" sz="2800" dirty="0"/>
                  <a:t>中心竖线：</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𝑑</m:t>
                        </m:r>
                      </m:den>
                    </m:f>
                    <m:r>
                      <a:rPr lang="en-US" altLang="zh-CN" sz="2800" i="1">
                        <a:latin typeface="Cambria Math" panose="02040503050406030204" pitchFamily="18" charset="0"/>
                      </a:rPr>
                      <m:t>=</m:t>
                    </m:r>
                    <m:r>
                      <a:rPr lang="en-US" altLang="zh-CN" sz="2800" b="0" i="1" smtClean="0">
                        <a:latin typeface="Cambria Math" panose="02040503050406030204" pitchFamily="18" charset="0"/>
                      </a:rPr>
                      <m:t>𝑟</m:t>
                    </m:r>
                  </m:oMath>
                </a14:m>
                <a:endParaRPr lang="en-US" sz="2800" i="1" dirty="0"/>
              </a:p>
            </p:txBody>
          </p:sp>
        </mc:Choice>
        <mc:Fallback xmlns="">
          <p:sp>
            <p:nvSpPr>
              <p:cNvPr id="17" name="TextBox 2">
                <a:extLst>
                  <a:ext uri="{FF2B5EF4-FFF2-40B4-BE49-F238E27FC236}">
                    <a16:creationId xmlns:a16="http://schemas.microsoft.com/office/drawing/2014/main" id="{4C7EA2C1-F1A7-437D-B11C-9B8D5A80018A}"/>
                  </a:ext>
                </a:extLst>
              </p:cNvPr>
              <p:cNvSpPr txBox="1">
                <a:spLocks noRot="1" noChangeAspect="1" noMove="1" noResize="1" noEditPoints="1" noAdjustHandles="1" noChangeArrowheads="1" noChangeShapeType="1" noTextEdit="1"/>
              </p:cNvSpPr>
              <p:nvPr/>
            </p:nvSpPr>
            <p:spPr>
              <a:xfrm>
                <a:off x="599656" y="1638772"/>
                <a:ext cx="3764107" cy="4732065"/>
              </a:xfrm>
              <a:prstGeom prst="rect">
                <a:avLst/>
              </a:prstGeom>
              <a:blipFill>
                <a:blip r:embed="rId3"/>
                <a:stretch>
                  <a:fillRect l="-3236" b="-1804"/>
                </a:stretch>
              </a:blipFill>
            </p:spPr>
            <p:txBody>
              <a:bodyPr/>
              <a:lstStyle/>
              <a:p>
                <a:r>
                  <a:rPr lang="zh-CN" altLang="en-US">
                    <a:noFill/>
                  </a:rPr>
                  <a:t> </a:t>
                </a:r>
              </a:p>
            </p:txBody>
          </p:sp>
        </mc:Fallback>
      </mc:AlternateContent>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5" name="灯片编号占位符 4">
            <a:extLst>
              <a:ext uri="{FF2B5EF4-FFF2-40B4-BE49-F238E27FC236}">
                <a16:creationId xmlns:a16="http://schemas.microsoft.com/office/drawing/2014/main" id="{1980D364-7166-4085-9F59-3C00366AD44B}"/>
              </a:ext>
            </a:extLst>
          </p:cNvPr>
          <p:cNvSpPr>
            <a:spLocks noGrp="1"/>
          </p:cNvSpPr>
          <p:nvPr>
            <p:ph type="sldNum" sz="quarter" idx="4"/>
          </p:nvPr>
        </p:nvSpPr>
        <p:spPr/>
        <p:txBody>
          <a:bodyPr/>
          <a:lstStyle/>
          <a:p>
            <a:fld id="{CEDF435E-B3EF-42D1-AF76-0DD2579A66A6}" type="slidenum">
              <a:rPr lang="zh-CN" altLang="en-US" smtClean="0"/>
              <a:t>32</a:t>
            </a:fld>
            <a:endParaRPr lang="zh-CN" altLang="en-US"/>
          </a:p>
        </p:txBody>
      </p:sp>
      <p:sp>
        <p:nvSpPr>
          <p:cNvPr id="10" name="标题 1">
            <a:extLst>
              <a:ext uri="{FF2B5EF4-FFF2-40B4-BE49-F238E27FC236}">
                <a16:creationId xmlns:a16="http://schemas.microsoft.com/office/drawing/2014/main" id="{623EB355-A2EF-49CF-9975-242A76F7A83F}"/>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2. </a:t>
            </a:r>
            <a:r>
              <a:rPr lang="zh-CN" altLang="en-US" sz="3200" b="1" dirty="0"/>
              <a:t>反比曲线形刻线</a:t>
            </a:r>
          </a:p>
        </p:txBody>
      </p:sp>
      <p:pic>
        <p:nvPicPr>
          <p:cNvPr id="15" name="图形 14">
            <a:extLst>
              <a:ext uri="{FF2B5EF4-FFF2-40B4-BE49-F238E27FC236}">
                <a16:creationId xmlns:a16="http://schemas.microsoft.com/office/drawing/2014/main" id="{7B2A8E61-2127-4B81-A87B-B118DC08A7BA}"/>
              </a:ext>
            </a:extLst>
          </p:cNvPr>
          <p:cNvPicPr>
            <a:picLocks noChangeAspect="1"/>
          </p:cNvPicPr>
          <p:nvPr/>
        </p:nvPicPr>
        <p:blipFill rotWithShape="1">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l="12750" t="21857" r="9335" b="25102"/>
          <a:stretch/>
        </p:blipFill>
        <p:spPr>
          <a:xfrm>
            <a:off x="4919388" y="2623309"/>
            <a:ext cx="7124548" cy="2394722"/>
          </a:xfrm>
          <a:prstGeom prst="rect">
            <a:avLst/>
          </a:prstGeom>
        </p:spPr>
      </p:pic>
      <p:pic>
        <p:nvPicPr>
          <p:cNvPr id="19" name="Picture 22">
            <a:extLst>
              <a:ext uri="{FF2B5EF4-FFF2-40B4-BE49-F238E27FC236}">
                <a16:creationId xmlns:a16="http://schemas.microsoft.com/office/drawing/2014/main" id="{97D212CA-4FCE-40EF-8F1C-F9B204576F77}"/>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5235194" y="5018031"/>
            <a:ext cx="4834605" cy="638368"/>
          </a:xfrm>
          <a:prstGeom prst="rect">
            <a:avLst/>
          </a:prstGeom>
          <a:ln>
            <a:noFill/>
          </a:ln>
          <a:effectLst>
            <a:outerShdw blurRad="292100" dist="139700" dir="2700000" algn="tl" rotWithShape="0">
              <a:srgbClr val="333333">
                <a:alpha val="65000"/>
              </a:srgbClr>
            </a:outerShdw>
          </a:effectLst>
        </p:spPr>
      </p:pic>
      <p:sp>
        <p:nvSpPr>
          <p:cNvPr id="20" name="Line Callout 1 21">
            <a:extLst>
              <a:ext uri="{FF2B5EF4-FFF2-40B4-BE49-F238E27FC236}">
                <a16:creationId xmlns:a16="http://schemas.microsoft.com/office/drawing/2014/main" id="{35BEA3BD-9BAC-4F3F-8867-C0355BFB9282}"/>
              </a:ext>
            </a:extLst>
          </p:cNvPr>
          <p:cNvSpPr/>
          <p:nvPr/>
        </p:nvSpPr>
        <p:spPr>
          <a:xfrm>
            <a:off x="6024309" y="5769986"/>
            <a:ext cx="2428406" cy="464695"/>
          </a:xfrm>
          <a:prstGeom prst="borderCallout1">
            <a:avLst>
              <a:gd name="adj1" fmla="val 100611"/>
              <a:gd name="adj2" fmla="val 100076"/>
              <a:gd name="adj3" fmla="val -325756"/>
              <a:gd name="adj4" fmla="val 100485"/>
            </a:avLst>
          </a:prstGeom>
          <a:solidFill>
            <a:schemeClr val="lt1"/>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2800" dirty="0"/>
              <a:t>读数位置</a:t>
            </a:r>
            <a:endParaRPr lang="en-US" sz="2800" dirty="0"/>
          </a:p>
        </p:txBody>
      </p:sp>
    </p:spTree>
    <p:extLst>
      <p:ext uri="{BB962C8B-B14F-4D97-AF65-F5344CB8AC3E}">
        <p14:creationId xmlns:p14="http://schemas.microsoft.com/office/powerpoint/2010/main" val="3573260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12" name="文本框 11">
            <a:extLst>
              <a:ext uri="{FF2B5EF4-FFF2-40B4-BE49-F238E27FC236}">
                <a16:creationId xmlns:a16="http://schemas.microsoft.com/office/drawing/2014/main" id="{B1241D21-FAEC-4047-8120-AF3EA83E355D}"/>
              </a:ext>
            </a:extLst>
          </p:cNvPr>
          <p:cNvSpPr txBox="1"/>
          <p:nvPr/>
        </p:nvSpPr>
        <p:spPr>
          <a:xfrm>
            <a:off x="1045684" y="1993494"/>
            <a:ext cx="4906452" cy="2554545"/>
          </a:xfrm>
          <a:prstGeom prst="rect">
            <a:avLst/>
          </a:prstGeom>
          <a:noFill/>
        </p:spPr>
        <p:txBody>
          <a:bodyPr wrap="square" rtlCol="0">
            <a:spAutoFit/>
          </a:bodyPr>
          <a:lstStyle/>
          <a:p>
            <a:r>
              <a:rPr lang="zh-CN" altLang="en-US" sz="3600" dirty="0"/>
              <a:t>缺点：</a:t>
            </a:r>
            <a:endParaRPr lang="en-US" altLang="zh-CN" sz="3600" dirty="0"/>
          </a:p>
          <a:p>
            <a:endParaRPr lang="en-US" altLang="zh-CN" sz="3600" dirty="0"/>
          </a:p>
          <a:p>
            <a:pPr marL="457200" indent="-457200">
              <a:buFont typeface="Arial" panose="020B0604020202020204" pitchFamily="34" charset="0"/>
              <a:buChar char="•"/>
            </a:pPr>
            <a:r>
              <a:rPr lang="zh-CN" altLang="en-US" sz="2800" strike="sngStrike" dirty="0"/>
              <a:t>刻度非线性</a:t>
            </a:r>
            <a:endParaRPr lang="en-US" altLang="zh-CN" sz="2800" strike="sngStrike" dirty="0"/>
          </a:p>
          <a:p>
            <a:endParaRPr lang="en-US" altLang="zh-CN" sz="3200" dirty="0"/>
          </a:p>
          <a:p>
            <a:pPr marL="285750" indent="-285750">
              <a:buFont typeface="Arial" panose="020B0604020202020204" pitchFamily="34" charset="0"/>
              <a:buChar char="•"/>
            </a:pPr>
            <a:r>
              <a:rPr lang="zh-CN" altLang="en-US" sz="2800" dirty="0"/>
              <a:t>摆放角度影响测量结果</a:t>
            </a:r>
            <a:endParaRPr lang="en-US" altLang="zh-CN" sz="2800"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2A1B8F8-E4CD-4AAE-85A3-BDE4619F6F91}"/>
                  </a:ext>
                </a:extLst>
              </p:cNvPr>
              <p:cNvSpPr/>
              <p:nvPr/>
            </p:nvSpPr>
            <p:spPr>
              <a:xfrm>
                <a:off x="6239866" y="2040107"/>
                <a:ext cx="139499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smtClean="0">
                          <a:latin typeface="Cambria Math" panose="02040503050406030204" pitchFamily="18" charset="0"/>
                        </a:rPr>
                        <m:t>𝑥</m:t>
                      </m:r>
                      <m:r>
                        <a:rPr lang="en-US" altLang="zh-CN" sz="3600" i="1" smtClean="0">
                          <a:latin typeface="Cambria Math" panose="02040503050406030204" pitchFamily="18" charset="0"/>
                        </a:rPr>
                        <m:t>=</m:t>
                      </m:r>
                      <m:r>
                        <a:rPr lang="en-US" altLang="zh-CN" sz="3600" b="0" i="1" smtClean="0">
                          <a:latin typeface="Cambria Math" panose="02040503050406030204" pitchFamily="18" charset="0"/>
                        </a:rPr>
                        <m:t>𝑟</m:t>
                      </m:r>
                    </m:oMath>
                  </m:oMathPara>
                </a14:m>
                <a:endParaRPr lang="zh-CN" altLang="en-US" sz="3600" dirty="0"/>
              </a:p>
            </p:txBody>
          </p:sp>
        </mc:Choice>
        <mc:Fallback xmlns="">
          <p:sp>
            <p:nvSpPr>
              <p:cNvPr id="5" name="矩形 4">
                <a:extLst>
                  <a:ext uri="{FF2B5EF4-FFF2-40B4-BE49-F238E27FC236}">
                    <a16:creationId xmlns:a16="http://schemas.microsoft.com/office/drawing/2014/main" id="{C2A1B8F8-E4CD-4AAE-85A3-BDE4619F6F91}"/>
                  </a:ext>
                </a:extLst>
              </p:cNvPr>
              <p:cNvSpPr>
                <a:spLocks noRot="1" noChangeAspect="1" noMove="1" noResize="1" noEditPoints="1" noAdjustHandles="1" noChangeArrowheads="1" noChangeShapeType="1" noTextEdit="1"/>
              </p:cNvSpPr>
              <p:nvPr/>
            </p:nvSpPr>
            <p:spPr>
              <a:xfrm>
                <a:off x="6239866" y="2040107"/>
                <a:ext cx="1394997" cy="646331"/>
              </a:xfrm>
              <a:prstGeom prst="rect">
                <a:avLst/>
              </a:prstGeom>
              <a:blipFill>
                <a:blip r:embed="rId3"/>
                <a:stretch>
                  <a:fillRect/>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467480A7-DEAD-4C4C-A24C-69A954AD03AF}"/>
              </a:ext>
            </a:extLst>
          </p:cNvPr>
          <p:cNvCxnSpPr>
            <a:cxnSpLocks/>
          </p:cNvCxnSpPr>
          <p:nvPr/>
        </p:nvCxnSpPr>
        <p:spPr>
          <a:xfrm flipV="1">
            <a:off x="3498910" y="2363273"/>
            <a:ext cx="2740956" cy="9825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07C336E2-EFC5-4C95-AF3E-6686BC937D59}"/>
              </a:ext>
            </a:extLst>
          </p:cNvPr>
          <p:cNvSpPr>
            <a:spLocks noGrp="1"/>
          </p:cNvSpPr>
          <p:nvPr>
            <p:ph type="sldNum" sz="quarter" idx="4"/>
          </p:nvPr>
        </p:nvSpPr>
        <p:spPr/>
        <p:txBody>
          <a:bodyPr/>
          <a:lstStyle/>
          <a:p>
            <a:fld id="{CEDF435E-B3EF-42D1-AF76-0DD2579A66A6}" type="slidenum">
              <a:rPr lang="zh-CN" altLang="en-US" smtClean="0"/>
              <a:t>33</a:t>
            </a:fld>
            <a:endParaRPr lang="zh-CN" altLang="en-US" dirty="0"/>
          </a:p>
        </p:txBody>
      </p:sp>
      <p:sp>
        <p:nvSpPr>
          <p:cNvPr id="18" name="标题 1">
            <a:extLst>
              <a:ext uri="{FF2B5EF4-FFF2-40B4-BE49-F238E27FC236}">
                <a16:creationId xmlns:a16="http://schemas.microsoft.com/office/drawing/2014/main" id="{8966B6FC-1EC5-458C-B7CE-32C7A4F03962}"/>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2. </a:t>
            </a:r>
            <a:r>
              <a:rPr lang="zh-CN" altLang="en-US" sz="3200" b="1" dirty="0"/>
              <a:t>反比曲线形刻线</a:t>
            </a:r>
          </a:p>
        </p:txBody>
      </p:sp>
      <p:pic>
        <p:nvPicPr>
          <p:cNvPr id="19" name="图片 18">
            <a:extLst>
              <a:ext uri="{FF2B5EF4-FFF2-40B4-BE49-F238E27FC236}">
                <a16:creationId xmlns:a16="http://schemas.microsoft.com/office/drawing/2014/main" id="{BD1BBC98-3F22-47E4-8490-A25DE27D05A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6431011" y="2362898"/>
            <a:ext cx="3664660" cy="4886213"/>
          </a:xfrm>
          <a:prstGeom prst="rect">
            <a:avLst/>
          </a:prstGeom>
        </p:spPr>
      </p:pic>
      <p:cxnSp>
        <p:nvCxnSpPr>
          <p:cNvPr id="20" name="直接连接符 19">
            <a:extLst>
              <a:ext uri="{FF2B5EF4-FFF2-40B4-BE49-F238E27FC236}">
                <a16:creationId xmlns:a16="http://schemas.microsoft.com/office/drawing/2014/main" id="{4C8D823C-DA81-46EA-8DCA-73372940FA2F}"/>
              </a:ext>
            </a:extLst>
          </p:cNvPr>
          <p:cNvCxnSpPr/>
          <p:nvPr/>
        </p:nvCxnSpPr>
        <p:spPr>
          <a:xfrm>
            <a:off x="6413861" y="3445694"/>
            <a:ext cx="344424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9C73E3-5EB2-49C5-8C23-7918542BA53B}"/>
              </a:ext>
            </a:extLst>
          </p:cNvPr>
          <p:cNvCxnSpPr>
            <a:cxnSpLocks/>
          </p:cNvCxnSpPr>
          <p:nvPr/>
        </p:nvCxnSpPr>
        <p:spPr>
          <a:xfrm flipV="1">
            <a:off x="4776381" y="3578660"/>
            <a:ext cx="2162230" cy="567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323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17" name="TextBox 16">
            <a:extLst>
              <a:ext uri="{FF2B5EF4-FFF2-40B4-BE49-F238E27FC236}">
                <a16:creationId xmlns:a16="http://schemas.microsoft.com/office/drawing/2014/main" id="{B8C6EAF1-7F8D-4F32-AD2D-6ECD815781B1}"/>
              </a:ext>
            </a:extLst>
          </p:cNvPr>
          <p:cNvSpPr txBox="1"/>
          <p:nvPr/>
        </p:nvSpPr>
        <p:spPr>
          <a:xfrm>
            <a:off x="5636301" y="2900597"/>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8" name="TextBox 20">
                <a:extLst>
                  <a:ext uri="{FF2B5EF4-FFF2-40B4-BE49-F238E27FC236}">
                    <a16:creationId xmlns:a16="http://schemas.microsoft.com/office/drawing/2014/main" id="{36F62BFC-2472-4764-BBD9-7ED829776DCE}"/>
                  </a:ext>
                </a:extLst>
              </p:cNvPr>
              <p:cNvSpPr txBox="1"/>
              <p:nvPr/>
            </p:nvSpPr>
            <p:spPr>
              <a:xfrm>
                <a:off x="367844" y="1926655"/>
                <a:ext cx="4476867" cy="1846659"/>
              </a:xfrm>
              <a:prstGeom prst="rect">
                <a:avLst/>
              </a:prstGeom>
              <a:noFill/>
            </p:spPr>
            <p:txBody>
              <a:bodyPr wrap="none" rtlCol="0">
                <a:spAutoFit/>
              </a:bodyPr>
              <a:lstStyle/>
              <a:p>
                <a:pPr lvl="0">
                  <a:lnSpc>
                    <a:spcPct val="150000"/>
                  </a:lnSpc>
                </a:pPr>
                <a:r>
                  <a:rPr lang="zh-CN" altLang="en-US" sz="2800" dirty="0">
                    <a:solidFill>
                      <a:prstClr val="black"/>
                    </a:solidFill>
                  </a:rPr>
                  <a:t>纺线：</a:t>
                </a:r>
                <a14:m>
                  <m:oMath xmlns:m="http://schemas.openxmlformats.org/officeDocument/2006/math">
                    <m:r>
                      <a:rPr lang="en-US" altLang="zh-CN" sz="2800" i="1">
                        <a:solidFill>
                          <a:prstClr val="black"/>
                        </a:solidFill>
                        <a:latin typeface="Cambria Math" panose="02040503050406030204" pitchFamily="18" charset="0"/>
                      </a:rPr>
                      <m:t>𝑥</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𝑑</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𝑛</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𝑚</m:t>
                        </m:r>
                      </m:e>
                    </m:d>
                  </m:oMath>
                </a14:m>
                <a:endParaRPr lang="en-US" altLang="zh-CN" sz="2800" dirty="0">
                  <a:solidFill>
                    <a:prstClr val="black"/>
                  </a:solidFill>
                </a:endParaRPr>
              </a:p>
              <a:p>
                <a:pPr>
                  <a:lnSpc>
                    <a:spcPct val="150000"/>
                  </a:lnSpc>
                </a:pPr>
                <a:r>
                  <a:rPr lang="zh-CN" altLang="en-US" sz="2800" dirty="0"/>
                  <a:t>刻线：</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altLang="zh-CN" sz="2800" i="1">
                            <a:latin typeface="Cambria Math" panose="02040503050406030204" pitchFamily="18" charset="0"/>
                          </a:rPr>
                          <m:t>𝑎</m:t>
                        </m:r>
                      </m:e>
                      <m:sup>
                        <m:r>
                          <a:rPr lang="en-US" sz="2800" i="1">
                            <a:latin typeface="Cambria Math" panose="02040503050406030204" pitchFamily="18" charset="0"/>
                          </a:rPr>
                          <m:t>2</m:t>
                        </m:r>
                      </m:sup>
                    </m:sSup>
                    <m:r>
                      <a:rPr lang="en-US" sz="2800" b="0" i="1" smtClean="0">
                        <a:latin typeface="Cambria Math" panose="02040503050406030204" pitchFamily="18" charset="0"/>
                      </a:rPr>
                      <m:t>𝑛</m:t>
                    </m:r>
                  </m:oMath>
                </a14:m>
                <a:endParaRPr lang="en-US" sz="2800" b="0" dirty="0"/>
              </a:p>
              <a:p>
                <a:pPr>
                  <a:lnSpc>
                    <a:spcPct val="150000"/>
                  </a:lnSpc>
                </a:pPr>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=1,2,3,…;</m:t>
                      </m:r>
                      <m:r>
                        <a:rPr lang="en-US" altLang="zh-CN" sz="2000" i="1">
                          <a:solidFill>
                            <a:prstClr val="black"/>
                          </a:solidFill>
                          <a:latin typeface="Cambria Math" panose="02040503050406030204" pitchFamily="18" charset="0"/>
                        </a:rPr>
                        <m:t>𝑚</m:t>
                      </m:r>
                      <m:r>
                        <a:rPr lang="en-US" altLang="zh-CN" sz="2000" i="1">
                          <a:solidFill>
                            <a:prstClr val="black"/>
                          </a:solidFill>
                          <a:latin typeface="Cambria Math" panose="02040503050406030204" pitchFamily="18" charset="0"/>
                        </a:rPr>
                        <m:t>=0,±1,±2,…±</m:t>
                      </m:r>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m:t>
                      </m:r>
                    </m:oMath>
                  </m:oMathPara>
                </a14:m>
                <a:endParaRPr lang="en-US" altLang="zh-CN" sz="2000" dirty="0"/>
              </a:p>
            </p:txBody>
          </p:sp>
        </mc:Choice>
        <mc:Fallback xmlns="">
          <p:sp>
            <p:nvSpPr>
              <p:cNvPr id="18" name="TextBox 20">
                <a:extLst>
                  <a:ext uri="{FF2B5EF4-FFF2-40B4-BE49-F238E27FC236}">
                    <a16:creationId xmlns:a16="http://schemas.microsoft.com/office/drawing/2014/main" id="{36F62BFC-2472-4764-BBD9-7ED829776DCE}"/>
                  </a:ext>
                </a:extLst>
              </p:cNvPr>
              <p:cNvSpPr txBox="1">
                <a:spLocks noRot="1" noChangeAspect="1" noMove="1" noResize="1" noEditPoints="1" noAdjustHandles="1" noChangeArrowheads="1" noChangeShapeType="1" noTextEdit="1"/>
              </p:cNvSpPr>
              <p:nvPr/>
            </p:nvSpPr>
            <p:spPr>
              <a:xfrm>
                <a:off x="367844" y="1926655"/>
                <a:ext cx="4476867" cy="1846659"/>
              </a:xfrm>
              <a:prstGeom prst="rect">
                <a:avLst/>
              </a:prstGeom>
              <a:blipFill>
                <a:blip r:embed="rId3"/>
                <a:stretch>
                  <a:fillRect l="-2721"/>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6C5C24E-7909-4A7C-81E6-B59A603E872E}"/>
              </a:ext>
            </a:extLst>
          </p:cNvPr>
          <p:cNvSpPr>
            <a:spLocks noGrp="1"/>
          </p:cNvSpPr>
          <p:nvPr>
            <p:ph type="sldNum" sz="quarter" idx="4"/>
          </p:nvPr>
        </p:nvSpPr>
        <p:spPr/>
        <p:txBody>
          <a:bodyPr/>
          <a:lstStyle/>
          <a:p>
            <a:fld id="{CEDF435E-B3EF-42D1-AF76-0DD2579A66A6}" type="slidenum">
              <a:rPr lang="zh-CN" altLang="en-US" smtClean="0"/>
              <a:t>34</a:t>
            </a:fld>
            <a:endParaRPr lang="zh-CN" altLang="en-US"/>
          </a:p>
        </p:txBody>
      </p:sp>
      <p:sp>
        <p:nvSpPr>
          <p:cNvPr id="16" name="标题 1">
            <a:extLst>
              <a:ext uri="{FF2B5EF4-FFF2-40B4-BE49-F238E27FC236}">
                <a16:creationId xmlns:a16="http://schemas.microsoft.com/office/drawing/2014/main" id="{CDAA69E9-511A-4417-9057-5603C5C53516}"/>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3. </a:t>
            </a:r>
            <a:r>
              <a:rPr lang="zh-CN" altLang="en-US" sz="3200" b="1" dirty="0"/>
              <a:t>同心圆形织物密度镜</a:t>
            </a:r>
          </a:p>
        </p:txBody>
      </p:sp>
      <p:pic>
        <p:nvPicPr>
          <p:cNvPr id="19" name="图形 18">
            <a:extLst>
              <a:ext uri="{FF2B5EF4-FFF2-40B4-BE49-F238E27FC236}">
                <a16:creationId xmlns:a16="http://schemas.microsoft.com/office/drawing/2014/main" id="{4DA0141D-2453-4D07-9585-39D476BC745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6048" t="7216" r="32469" b="10412"/>
          <a:stretch/>
        </p:blipFill>
        <p:spPr>
          <a:xfrm>
            <a:off x="7899233" y="1628383"/>
            <a:ext cx="3454567" cy="4462766"/>
          </a:xfrm>
          <a:prstGeom prst="rect">
            <a:avLst/>
          </a:prstGeom>
        </p:spPr>
      </p:pic>
    </p:spTree>
    <p:extLst>
      <p:ext uri="{BB962C8B-B14F-4D97-AF65-F5344CB8AC3E}">
        <p14:creationId xmlns:p14="http://schemas.microsoft.com/office/powerpoint/2010/main" val="3771855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17" name="TextBox 16">
            <a:extLst>
              <a:ext uri="{FF2B5EF4-FFF2-40B4-BE49-F238E27FC236}">
                <a16:creationId xmlns:a16="http://schemas.microsoft.com/office/drawing/2014/main" id="{B8C6EAF1-7F8D-4F32-AD2D-6ECD815781B1}"/>
              </a:ext>
            </a:extLst>
          </p:cNvPr>
          <p:cNvSpPr txBox="1"/>
          <p:nvPr/>
        </p:nvSpPr>
        <p:spPr>
          <a:xfrm>
            <a:off x="5636301" y="2900597"/>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8" name="TextBox 20">
                <a:extLst>
                  <a:ext uri="{FF2B5EF4-FFF2-40B4-BE49-F238E27FC236}">
                    <a16:creationId xmlns:a16="http://schemas.microsoft.com/office/drawing/2014/main" id="{36F62BFC-2472-4764-BBD9-7ED829776DCE}"/>
                  </a:ext>
                </a:extLst>
              </p:cNvPr>
              <p:cNvSpPr txBox="1"/>
              <p:nvPr/>
            </p:nvSpPr>
            <p:spPr>
              <a:xfrm>
                <a:off x="367844" y="1926655"/>
                <a:ext cx="5114542" cy="4569008"/>
              </a:xfrm>
              <a:prstGeom prst="rect">
                <a:avLst/>
              </a:prstGeom>
              <a:noFill/>
            </p:spPr>
            <p:txBody>
              <a:bodyPr wrap="none" rtlCol="0">
                <a:spAutoFit/>
              </a:bodyPr>
              <a:lstStyle/>
              <a:p>
                <a:pPr lvl="0">
                  <a:lnSpc>
                    <a:spcPct val="150000"/>
                  </a:lnSpc>
                </a:pPr>
                <a:r>
                  <a:rPr lang="zh-CN" altLang="en-US" sz="2800" dirty="0">
                    <a:solidFill>
                      <a:prstClr val="black"/>
                    </a:solidFill>
                  </a:rPr>
                  <a:t>纺线：</a:t>
                </a:r>
                <a14:m>
                  <m:oMath xmlns:m="http://schemas.openxmlformats.org/officeDocument/2006/math">
                    <m:r>
                      <a:rPr lang="en-US" altLang="zh-CN" sz="2800" i="1">
                        <a:solidFill>
                          <a:prstClr val="black"/>
                        </a:solidFill>
                        <a:latin typeface="Cambria Math" panose="02040503050406030204" pitchFamily="18" charset="0"/>
                      </a:rPr>
                      <m:t>𝑥</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𝑑</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𝑛</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𝑚</m:t>
                        </m:r>
                      </m:e>
                    </m:d>
                  </m:oMath>
                </a14:m>
                <a:endParaRPr lang="en-US" altLang="zh-CN" sz="2800" dirty="0">
                  <a:solidFill>
                    <a:prstClr val="black"/>
                  </a:solidFill>
                </a:endParaRPr>
              </a:p>
              <a:p>
                <a:pPr>
                  <a:lnSpc>
                    <a:spcPct val="150000"/>
                  </a:lnSpc>
                </a:pPr>
                <a:r>
                  <a:rPr lang="zh-CN" altLang="en-US" sz="2800" dirty="0"/>
                  <a:t>刻线：</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𝑦</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𝑛</m:t>
                    </m:r>
                  </m:oMath>
                </a14:m>
                <a:endParaRPr lang="en-US" altLang="zh-CN" sz="2800" dirty="0"/>
              </a:p>
              <a:p>
                <a:pPr>
                  <a:lnSpc>
                    <a:spcPct val="150000"/>
                  </a:lnSpc>
                </a:pPr>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=1,2,3,…;</m:t>
                      </m:r>
                      <m:r>
                        <a:rPr lang="en-US" altLang="zh-CN" sz="2000" i="1">
                          <a:solidFill>
                            <a:prstClr val="black"/>
                          </a:solidFill>
                          <a:latin typeface="Cambria Math" panose="02040503050406030204" pitchFamily="18" charset="0"/>
                        </a:rPr>
                        <m:t>𝑚</m:t>
                      </m:r>
                      <m:r>
                        <a:rPr lang="en-US" altLang="zh-CN" sz="2000" i="1">
                          <a:solidFill>
                            <a:prstClr val="black"/>
                          </a:solidFill>
                          <a:latin typeface="Cambria Math" panose="02040503050406030204" pitchFamily="18" charset="0"/>
                        </a:rPr>
                        <m:t>=0,±1,±2,…±</m:t>
                      </m:r>
                      <m:r>
                        <a:rPr lang="en-US" altLang="zh-CN" sz="2000" i="1">
                          <a:solidFill>
                            <a:prstClr val="black"/>
                          </a:solidFill>
                          <a:latin typeface="Cambria Math" panose="02040503050406030204" pitchFamily="18" charset="0"/>
                        </a:rPr>
                        <m:t>𝑛</m:t>
                      </m:r>
                      <m:r>
                        <a:rPr lang="en-US" altLang="zh-CN" sz="2000" i="1">
                          <a:solidFill>
                            <a:prstClr val="black"/>
                          </a:solidFill>
                          <a:latin typeface="Cambria Math" panose="02040503050406030204" pitchFamily="18" charset="0"/>
                        </a:rPr>
                        <m:t>)</m:t>
                      </m:r>
                    </m:oMath>
                  </m:oMathPara>
                </a14:m>
                <a:endParaRPr lang="en-US" altLang="zh-CN" sz="2000" dirty="0"/>
              </a:p>
              <a:p>
                <a:pPr>
                  <a:lnSpc>
                    <a:spcPct val="150000"/>
                  </a:lnSpc>
                </a:pPr>
                <a:r>
                  <a:rPr lang="zh-CN" altLang="en-US" sz="2800" dirty="0"/>
                  <a:t>莫尔条纹：</a:t>
                </a:r>
                <a:endParaRPr lang="en-US" altLang="zh-CN" sz="2800" dirty="0"/>
              </a:p>
              <a:p>
                <a:pPr>
                  <a:lnSpc>
                    <a:spcPct val="150000"/>
                  </a:lnSpc>
                </a:pPr>
                <a:r>
                  <a:rPr lang="zh-CN" altLang="en-US" sz="2800" dirty="0"/>
                  <a:t> </a:t>
                </a:r>
                <a14:m>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b="0" i="1" smtClean="0">
                                    <a:latin typeface="Cambria Math" panose="02040503050406030204" pitchFamily="18" charset="0"/>
                                  </a:rPr>
                                  <m:t>𝑎</m:t>
                                </m:r>
                              </m:e>
                              <m:sup>
                                <m:r>
                                  <a:rPr lang="en-US" sz="3200" i="1">
                                    <a:latin typeface="Cambria Math" panose="02040503050406030204" pitchFamily="18" charset="0"/>
                                  </a:rPr>
                                  <m:t>2</m:t>
                                </m:r>
                              </m:sup>
                            </m:sSup>
                          </m:num>
                          <m:den>
                            <m:r>
                              <a:rPr lang="en-US" sz="3200" i="1">
                                <a:latin typeface="Cambria Math" panose="02040503050406030204" pitchFamily="18" charset="0"/>
                              </a:rPr>
                              <m:t>2</m:t>
                            </m:r>
                            <m:r>
                              <a:rPr lang="en-US" sz="3200" b="0" i="1" smtClean="0">
                                <a:latin typeface="Cambria Math" panose="02040503050406030204" pitchFamily="18" charset="0"/>
                              </a:rPr>
                              <m:t>𝑑</m:t>
                            </m:r>
                          </m:den>
                        </m:f>
                        <m:r>
                          <a:rPr lang="en-US" sz="3200" i="1">
                            <a:latin typeface="Cambria Math" panose="02040503050406030204" pitchFamily="18" charset="0"/>
                          </a:rPr>
                          <m:t>)</m:t>
                        </m:r>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b="0" i="1" smtClean="0">
                                    <a:latin typeface="Cambria Math" panose="02040503050406030204" pitchFamily="18" charset="0"/>
                                  </a:rPr>
                                  <m:t>𝑎</m:t>
                                </m:r>
                              </m:e>
                              <m:sup>
                                <m:r>
                                  <a:rPr lang="en-US" sz="3200" i="1">
                                    <a:latin typeface="Cambria Math" panose="02040503050406030204" pitchFamily="18" charset="0"/>
                                  </a:rPr>
                                  <m:t>2</m:t>
                                </m:r>
                              </m:sup>
                            </m:sSup>
                          </m:num>
                          <m:den>
                            <m:r>
                              <a:rPr lang="en-US" sz="3200" i="1">
                                <a:latin typeface="Cambria Math" panose="02040503050406030204" pitchFamily="18" charset="0"/>
                              </a:rPr>
                              <m:t>2</m:t>
                            </m:r>
                            <m:r>
                              <a:rPr lang="en-US" sz="3200" b="0" i="1" smtClean="0">
                                <a:latin typeface="Cambria Math" panose="02040503050406030204" pitchFamily="18" charset="0"/>
                              </a:rPr>
                              <m:t>𝑑</m:t>
                            </m:r>
                          </m:den>
                        </m:f>
                        <m:r>
                          <a:rPr lang="en-US" sz="3200" i="1">
                            <a:latin typeface="Cambria Math" panose="02040503050406030204" pitchFamily="18" charset="0"/>
                          </a:rPr>
                          <m:t>)</m:t>
                        </m:r>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b="0" i="1" smtClean="0">
                            <a:latin typeface="Cambria Math" panose="02040503050406030204" pitchFamily="18" charset="0"/>
                          </a:rPr>
                          <m:t>𝑎</m:t>
                        </m:r>
                      </m:e>
                      <m:sup>
                        <m:r>
                          <a:rPr lang="en-US" sz="3200" i="1">
                            <a:latin typeface="Cambria Math" panose="02040503050406030204" pitchFamily="18" charset="0"/>
                          </a:rPr>
                          <m:t>2</m:t>
                        </m:r>
                      </m:sup>
                    </m:sSup>
                    <m:r>
                      <a:rPr lang="en-US" sz="3200" b="0" i="1" smtClean="0">
                        <a:latin typeface="Cambria Math" panose="02040503050406030204" pitchFamily="18" charset="0"/>
                      </a:rPr>
                      <m:t>𝐷</m:t>
                    </m:r>
                  </m:oMath>
                </a14:m>
                <a:endParaRPr lang="en-US" sz="3200" dirty="0"/>
              </a:p>
              <a:p>
                <a:pPr>
                  <a:lnSpc>
                    <a:spcPct val="150000"/>
                  </a:lnSpc>
                </a:pPr>
                <a:r>
                  <a:rPr lang="zh-CN" altLang="en-US" sz="2800" dirty="0"/>
                  <a:t>莫尔条纹圆心： </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b="0" i="1" smtClean="0">
                                <a:latin typeface="Cambria Math" panose="02040503050406030204" pitchFamily="18" charset="0"/>
                              </a:rPr>
                              <m:t>𝑎</m:t>
                            </m:r>
                          </m:e>
                          <m:sup>
                            <m:r>
                              <a:rPr lang="en-US" sz="2800" i="1">
                                <a:latin typeface="Cambria Math" panose="02040503050406030204" pitchFamily="18" charset="0"/>
                              </a:rPr>
                              <m:t>2</m:t>
                            </m:r>
                          </m:sup>
                        </m:sSup>
                      </m:num>
                      <m:den>
                        <m:r>
                          <a:rPr lang="en-US" sz="2800" i="1">
                            <a:latin typeface="Cambria Math" panose="02040503050406030204" pitchFamily="18" charset="0"/>
                          </a:rPr>
                          <m:t>2</m:t>
                        </m:r>
                        <m:r>
                          <a:rPr lang="en-US" sz="2800" b="0" i="1" smtClean="0">
                            <a:latin typeface="Cambria Math" panose="02040503050406030204" pitchFamily="18" charset="0"/>
                          </a:rPr>
                          <m:t>𝑑</m:t>
                        </m:r>
                      </m:den>
                    </m:f>
                    <m:r>
                      <a:rPr lang="en-US"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𝑎</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𝜌</m:t>
                        </m:r>
                      </m:num>
                      <m:den>
                        <m:r>
                          <a:rPr lang="en-US" altLang="zh-CN" sz="2800" b="0" i="1" smtClean="0">
                            <a:latin typeface="Cambria Math" panose="02040503050406030204" pitchFamily="18" charset="0"/>
                          </a:rPr>
                          <m:t>2</m:t>
                        </m:r>
                      </m:den>
                    </m:f>
                  </m:oMath>
                </a14:m>
                <a:endParaRPr lang="en-US" sz="2800" dirty="0"/>
              </a:p>
            </p:txBody>
          </p:sp>
        </mc:Choice>
        <mc:Fallback xmlns="">
          <p:sp>
            <p:nvSpPr>
              <p:cNvPr id="18" name="TextBox 20">
                <a:extLst>
                  <a:ext uri="{FF2B5EF4-FFF2-40B4-BE49-F238E27FC236}">
                    <a16:creationId xmlns:a16="http://schemas.microsoft.com/office/drawing/2014/main" id="{36F62BFC-2472-4764-BBD9-7ED829776DCE}"/>
                  </a:ext>
                </a:extLst>
              </p:cNvPr>
              <p:cNvSpPr txBox="1">
                <a:spLocks noRot="1" noChangeAspect="1" noMove="1" noResize="1" noEditPoints="1" noAdjustHandles="1" noChangeArrowheads="1" noChangeShapeType="1" noTextEdit="1"/>
              </p:cNvSpPr>
              <p:nvPr/>
            </p:nvSpPr>
            <p:spPr>
              <a:xfrm>
                <a:off x="367844" y="1926655"/>
                <a:ext cx="5114542" cy="4569008"/>
              </a:xfrm>
              <a:prstGeom prst="rect">
                <a:avLst/>
              </a:prstGeom>
              <a:blipFill>
                <a:blip r:embed="rId3"/>
                <a:stretch>
                  <a:fillRect l="-2384" b="-800"/>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6C5C24E-7909-4A7C-81E6-B59A603E872E}"/>
              </a:ext>
            </a:extLst>
          </p:cNvPr>
          <p:cNvSpPr>
            <a:spLocks noGrp="1"/>
          </p:cNvSpPr>
          <p:nvPr>
            <p:ph type="sldNum" sz="quarter" idx="4"/>
          </p:nvPr>
        </p:nvSpPr>
        <p:spPr/>
        <p:txBody>
          <a:bodyPr/>
          <a:lstStyle/>
          <a:p>
            <a:fld id="{CEDF435E-B3EF-42D1-AF76-0DD2579A66A6}" type="slidenum">
              <a:rPr lang="zh-CN" altLang="en-US" smtClean="0"/>
              <a:t>35</a:t>
            </a:fld>
            <a:endParaRPr lang="zh-CN" altLang="en-US"/>
          </a:p>
        </p:txBody>
      </p:sp>
      <p:sp>
        <p:nvSpPr>
          <p:cNvPr id="16" name="标题 1">
            <a:extLst>
              <a:ext uri="{FF2B5EF4-FFF2-40B4-BE49-F238E27FC236}">
                <a16:creationId xmlns:a16="http://schemas.microsoft.com/office/drawing/2014/main" id="{77C2439B-507E-4A18-AF97-9D7139E58757}"/>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3. </a:t>
            </a:r>
            <a:r>
              <a:rPr lang="zh-CN" altLang="en-US" sz="3200" b="1" dirty="0"/>
              <a:t>同心圆形刻线</a:t>
            </a:r>
          </a:p>
        </p:txBody>
      </p:sp>
      <p:pic>
        <p:nvPicPr>
          <p:cNvPr id="20" name="图形 19">
            <a:extLst>
              <a:ext uri="{FF2B5EF4-FFF2-40B4-BE49-F238E27FC236}">
                <a16:creationId xmlns:a16="http://schemas.microsoft.com/office/drawing/2014/main" id="{794A3265-2AA2-42F6-A259-E69D454E182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5531" t="7215" r="31938" b="10569"/>
          <a:stretch/>
        </p:blipFill>
        <p:spPr>
          <a:xfrm>
            <a:off x="7891076" y="1628383"/>
            <a:ext cx="3569561" cy="4454315"/>
          </a:xfrm>
          <a:prstGeom prst="rect">
            <a:avLst/>
          </a:prstGeom>
        </p:spPr>
      </p:pic>
      <p:pic>
        <p:nvPicPr>
          <p:cNvPr id="23" name="Picture 22">
            <a:extLst>
              <a:ext uri="{FF2B5EF4-FFF2-40B4-BE49-F238E27FC236}">
                <a16:creationId xmlns:a16="http://schemas.microsoft.com/office/drawing/2014/main" id="{F840A33D-0453-4F66-9CF6-9C50C3648517}"/>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6878441" y="4591249"/>
            <a:ext cx="4834605" cy="638368"/>
          </a:xfrm>
          <a:prstGeom prst="rect">
            <a:avLst/>
          </a:prstGeom>
          <a:ln>
            <a:noFill/>
          </a:ln>
          <a:effectLst>
            <a:outerShdw blurRad="292100" dist="139700" dir="2700000" algn="tl" rotWithShape="0">
              <a:srgbClr val="333333">
                <a:alpha val="65000"/>
              </a:srgbClr>
            </a:outerShdw>
          </a:effectLst>
        </p:spPr>
      </p:pic>
      <p:sp>
        <p:nvSpPr>
          <p:cNvPr id="24" name="Line Callout 1 21">
            <a:extLst>
              <a:ext uri="{FF2B5EF4-FFF2-40B4-BE49-F238E27FC236}">
                <a16:creationId xmlns:a16="http://schemas.microsoft.com/office/drawing/2014/main" id="{B84BDAB6-3151-4E29-9308-BA8BD75980CD}"/>
              </a:ext>
            </a:extLst>
          </p:cNvPr>
          <p:cNvSpPr/>
          <p:nvPr/>
        </p:nvSpPr>
        <p:spPr>
          <a:xfrm>
            <a:off x="7667556" y="5343204"/>
            <a:ext cx="2428406" cy="464695"/>
          </a:xfrm>
          <a:prstGeom prst="borderCallout1">
            <a:avLst>
              <a:gd name="adj1" fmla="val 100611"/>
              <a:gd name="adj2" fmla="val 100076"/>
              <a:gd name="adj3" fmla="val -325756"/>
              <a:gd name="adj4" fmla="val 100485"/>
            </a:avLst>
          </a:prstGeom>
          <a:solidFill>
            <a:schemeClr val="lt1"/>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2800" dirty="0"/>
              <a:t>读数位置</a:t>
            </a:r>
            <a:endParaRPr lang="en-US" sz="2800" dirty="0"/>
          </a:p>
        </p:txBody>
      </p:sp>
    </p:spTree>
    <p:extLst>
      <p:ext uri="{BB962C8B-B14F-4D97-AF65-F5344CB8AC3E}">
        <p14:creationId xmlns:p14="http://schemas.microsoft.com/office/powerpoint/2010/main" val="426610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17" name="TextBox 16">
            <a:extLst>
              <a:ext uri="{FF2B5EF4-FFF2-40B4-BE49-F238E27FC236}">
                <a16:creationId xmlns:a16="http://schemas.microsoft.com/office/drawing/2014/main" id="{B8C6EAF1-7F8D-4F32-AD2D-6ECD815781B1}"/>
              </a:ext>
            </a:extLst>
          </p:cNvPr>
          <p:cNvSpPr txBox="1"/>
          <p:nvPr/>
        </p:nvSpPr>
        <p:spPr>
          <a:xfrm>
            <a:off x="5636301" y="2900597"/>
            <a:ext cx="65" cy="276999"/>
          </a:xfrm>
          <a:prstGeom prst="rect">
            <a:avLst/>
          </a:prstGeom>
          <a:noFill/>
        </p:spPr>
        <p:txBody>
          <a:bodyPr wrap="none" lIns="0" tIns="0" rIns="0" bIns="0" rtlCol="0">
            <a:spAutoFit/>
          </a:bodyPr>
          <a:lstStyle/>
          <a:p>
            <a:endParaRPr lang="en-US" dirty="0"/>
          </a:p>
        </p:txBody>
      </p:sp>
      <p:sp>
        <p:nvSpPr>
          <p:cNvPr id="5" name="灯片编号占位符 4">
            <a:extLst>
              <a:ext uri="{FF2B5EF4-FFF2-40B4-BE49-F238E27FC236}">
                <a16:creationId xmlns:a16="http://schemas.microsoft.com/office/drawing/2014/main" id="{B6C5C24E-7909-4A7C-81E6-B59A603E872E}"/>
              </a:ext>
            </a:extLst>
          </p:cNvPr>
          <p:cNvSpPr>
            <a:spLocks noGrp="1"/>
          </p:cNvSpPr>
          <p:nvPr>
            <p:ph type="sldNum" sz="quarter" idx="4"/>
          </p:nvPr>
        </p:nvSpPr>
        <p:spPr/>
        <p:txBody>
          <a:bodyPr/>
          <a:lstStyle/>
          <a:p>
            <a:fld id="{CEDF435E-B3EF-42D1-AF76-0DD2579A66A6}" type="slidenum">
              <a:rPr lang="zh-CN" altLang="en-US" smtClean="0"/>
              <a:t>36</a:t>
            </a:fld>
            <a:endParaRPr lang="zh-CN" altLang="en-US"/>
          </a:p>
        </p:txBody>
      </p:sp>
      <p:sp>
        <p:nvSpPr>
          <p:cNvPr id="16" name="标题 1">
            <a:extLst>
              <a:ext uri="{FF2B5EF4-FFF2-40B4-BE49-F238E27FC236}">
                <a16:creationId xmlns:a16="http://schemas.microsoft.com/office/drawing/2014/main" id="{C2C1D46F-511F-418D-9792-C14901EA1330}"/>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3. </a:t>
            </a:r>
            <a:r>
              <a:rPr lang="zh-CN" altLang="en-US" sz="3200" b="1" dirty="0"/>
              <a:t>同心圆形刻线</a:t>
            </a:r>
          </a:p>
        </p:txBody>
      </p:sp>
      <p:pic>
        <p:nvPicPr>
          <p:cNvPr id="6" name="图片 5">
            <a:extLst>
              <a:ext uri="{FF2B5EF4-FFF2-40B4-BE49-F238E27FC236}">
                <a16:creationId xmlns:a16="http://schemas.microsoft.com/office/drawing/2014/main" id="{ECD1AF88-7CC2-4391-B6C1-20819ECD0AD3}"/>
              </a:ext>
            </a:extLst>
          </p:cNvPr>
          <p:cNvPicPr>
            <a:picLocks noChangeAspect="1"/>
          </p:cNvPicPr>
          <p:nvPr/>
        </p:nvPicPr>
        <p:blipFill>
          <a:blip r:embed="rId3"/>
          <a:stretch>
            <a:fillRect/>
          </a:stretch>
        </p:blipFill>
        <p:spPr>
          <a:xfrm>
            <a:off x="2883891" y="1639229"/>
            <a:ext cx="5422653" cy="5223242"/>
          </a:xfrm>
          <a:prstGeom prst="rect">
            <a:avLst/>
          </a:prstGeom>
        </p:spPr>
      </p:pic>
    </p:spTree>
    <p:extLst>
      <p:ext uri="{BB962C8B-B14F-4D97-AF65-F5344CB8AC3E}">
        <p14:creationId xmlns:p14="http://schemas.microsoft.com/office/powerpoint/2010/main" val="1224746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三、方案迭代</a:t>
            </a:r>
          </a:p>
        </p:txBody>
      </p:sp>
      <p:sp>
        <p:nvSpPr>
          <p:cNvPr id="14" name="文本框 13">
            <a:extLst>
              <a:ext uri="{FF2B5EF4-FFF2-40B4-BE49-F238E27FC236}">
                <a16:creationId xmlns:a16="http://schemas.microsoft.com/office/drawing/2014/main" id="{04E14062-EE07-4C31-81C1-50984E0AF65F}"/>
              </a:ext>
            </a:extLst>
          </p:cNvPr>
          <p:cNvSpPr txBox="1"/>
          <p:nvPr/>
        </p:nvSpPr>
        <p:spPr>
          <a:xfrm>
            <a:off x="2788878" y="2151727"/>
            <a:ext cx="4906452" cy="2554545"/>
          </a:xfrm>
          <a:prstGeom prst="rect">
            <a:avLst/>
          </a:prstGeom>
          <a:noFill/>
        </p:spPr>
        <p:txBody>
          <a:bodyPr wrap="square" rtlCol="0">
            <a:spAutoFit/>
          </a:bodyPr>
          <a:lstStyle/>
          <a:p>
            <a:r>
              <a:rPr lang="zh-CN" altLang="en-US" sz="3600" dirty="0"/>
              <a:t>缺点：</a:t>
            </a:r>
            <a:endParaRPr lang="en-US" altLang="zh-CN" sz="3600" dirty="0"/>
          </a:p>
          <a:p>
            <a:endParaRPr lang="en-US" altLang="zh-CN" sz="3600" dirty="0"/>
          </a:p>
          <a:p>
            <a:pPr marL="457200" indent="-457200">
              <a:buFont typeface="Arial" panose="020B0604020202020204" pitchFamily="34" charset="0"/>
              <a:buChar char="•"/>
            </a:pPr>
            <a:r>
              <a:rPr lang="zh-CN" altLang="en-US" sz="2800" strike="sngStrike" dirty="0"/>
              <a:t>刻度非线性</a:t>
            </a:r>
            <a:endParaRPr lang="en-US" altLang="zh-CN" sz="2800" strike="sngStrike" dirty="0"/>
          </a:p>
          <a:p>
            <a:endParaRPr lang="en-US" altLang="zh-CN" sz="3200" dirty="0"/>
          </a:p>
          <a:p>
            <a:pPr marL="285750" indent="-285750">
              <a:buFont typeface="Arial" panose="020B0604020202020204" pitchFamily="34" charset="0"/>
              <a:buChar char="•"/>
            </a:pPr>
            <a:r>
              <a:rPr lang="zh-CN" altLang="en-US" sz="2800" strike="sngStrike" dirty="0"/>
              <a:t>摆放角度影响测量结果</a:t>
            </a:r>
            <a:endParaRPr lang="en-US" altLang="zh-CN" sz="2800" strike="sngStrike" dirty="0"/>
          </a:p>
        </p:txBody>
      </p:sp>
      <p:sp>
        <p:nvSpPr>
          <p:cNvPr id="6" name="灯片编号占位符 5">
            <a:extLst>
              <a:ext uri="{FF2B5EF4-FFF2-40B4-BE49-F238E27FC236}">
                <a16:creationId xmlns:a16="http://schemas.microsoft.com/office/drawing/2014/main" id="{4392EB4C-87A8-4B8E-87B4-9F57B9CCC0C2}"/>
              </a:ext>
            </a:extLst>
          </p:cNvPr>
          <p:cNvSpPr>
            <a:spLocks noGrp="1"/>
          </p:cNvSpPr>
          <p:nvPr>
            <p:ph type="sldNum" sz="quarter" idx="4"/>
          </p:nvPr>
        </p:nvSpPr>
        <p:spPr/>
        <p:txBody>
          <a:bodyPr/>
          <a:lstStyle/>
          <a:p>
            <a:fld id="{CEDF435E-B3EF-42D1-AF76-0DD2579A66A6}" type="slidenum">
              <a:rPr lang="zh-CN" altLang="en-US" smtClean="0"/>
              <a:t>37</a:t>
            </a:fld>
            <a:endParaRPr lang="zh-CN" altLang="en-US"/>
          </a:p>
        </p:txBody>
      </p:sp>
      <p:sp>
        <p:nvSpPr>
          <p:cNvPr id="15" name="标题 1">
            <a:extLst>
              <a:ext uri="{FF2B5EF4-FFF2-40B4-BE49-F238E27FC236}">
                <a16:creationId xmlns:a16="http://schemas.microsoft.com/office/drawing/2014/main" id="{C0232984-4CE4-48BB-B183-EA3C3F0CB5E6}"/>
              </a:ext>
            </a:extLst>
          </p:cNvPr>
          <p:cNvSpPr txBox="1">
            <a:spLocks/>
          </p:cNvSpPr>
          <p:nvPr/>
        </p:nvSpPr>
        <p:spPr>
          <a:xfrm>
            <a:off x="2414793" y="1166380"/>
            <a:ext cx="4834605" cy="609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t>3. </a:t>
            </a:r>
            <a:r>
              <a:rPr lang="zh-CN" altLang="en-US" sz="3200" b="1" dirty="0"/>
              <a:t>同心圆形刻线</a:t>
            </a:r>
          </a:p>
        </p:txBody>
      </p:sp>
    </p:spTree>
    <p:extLst>
      <p:ext uri="{BB962C8B-B14F-4D97-AF65-F5344CB8AC3E}">
        <p14:creationId xmlns:p14="http://schemas.microsoft.com/office/powerpoint/2010/main" val="413505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2" y="0"/>
            <a:ext cx="1205535"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nvGrpSpPr>
          <p:cNvPr id="8" name="Group 3">
            <a:extLst>
              <a:ext uri="{FF2B5EF4-FFF2-40B4-BE49-F238E27FC236}">
                <a16:creationId xmlns:a16="http://schemas.microsoft.com/office/drawing/2014/main" id="{9B202914-09B5-4F27-B879-3AFE99B5C6EC}"/>
              </a:ext>
            </a:extLst>
          </p:cNvPr>
          <p:cNvGrpSpPr/>
          <p:nvPr/>
        </p:nvGrpSpPr>
        <p:grpSpPr>
          <a:xfrm flipH="1">
            <a:off x="962645" y="3509509"/>
            <a:ext cx="485775" cy="485775"/>
            <a:chOff x="0" y="0"/>
            <a:chExt cx="6350000" cy="6350000"/>
          </a:xfrm>
          <a:solidFill>
            <a:srgbClr val="C00000"/>
          </a:solidFill>
        </p:grpSpPr>
        <p:sp>
          <p:nvSpPr>
            <p:cNvPr id="9" name="Freeform 4">
              <a:extLst>
                <a:ext uri="{FF2B5EF4-FFF2-40B4-BE49-F238E27FC236}">
                  <a16:creationId xmlns:a16="http://schemas.microsoft.com/office/drawing/2014/main" id="{E311DB26-1BD3-462D-AF79-13647AC015E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5" name="文本框 4">
            <a:extLst>
              <a:ext uri="{FF2B5EF4-FFF2-40B4-BE49-F238E27FC236}">
                <a16:creationId xmlns:a16="http://schemas.microsoft.com/office/drawing/2014/main" id="{FB139700-940C-45CA-9209-5B1D8C885FB3}"/>
              </a:ext>
            </a:extLst>
          </p:cNvPr>
          <p:cNvSpPr txBox="1"/>
          <p:nvPr/>
        </p:nvSpPr>
        <p:spPr>
          <a:xfrm>
            <a:off x="1874624" y="3429230"/>
            <a:ext cx="3774336" cy="646331"/>
          </a:xfrm>
          <a:prstGeom prst="rect">
            <a:avLst/>
          </a:prstGeom>
          <a:noFill/>
        </p:spPr>
        <p:txBody>
          <a:bodyPr wrap="square" rtlCol="0">
            <a:spAutoFit/>
          </a:bodyPr>
          <a:lstStyle/>
          <a:p>
            <a:r>
              <a:rPr lang="zh-CN" altLang="en-US" sz="3600" dirty="0">
                <a:solidFill>
                  <a:schemeClr val="bg1">
                    <a:lumMod val="65000"/>
                  </a:schemeClr>
                </a:solidFill>
              </a:rPr>
              <a:t>方案迭代</a:t>
            </a:r>
          </a:p>
        </p:txBody>
      </p:sp>
      <p:grpSp>
        <p:nvGrpSpPr>
          <p:cNvPr id="10" name="Group 3">
            <a:extLst>
              <a:ext uri="{FF2B5EF4-FFF2-40B4-BE49-F238E27FC236}">
                <a16:creationId xmlns:a16="http://schemas.microsoft.com/office/drawing/2014/main" id="{E7311F87-B1DB-4BC9-94E6-143F1F583385}"/>
              </a:ext>
            </a:extLst>
          </p:cNvPr>
          <p:cNvGrpSpPr/>
          <p:nvPr/>
        </p:nvGrpSpPr>
        <p:grpSpPr>
          <a:xfrm flipH="1">
            <a:off x="962645" y="4552895"/>
            <a:ext cx="485775" cy="485775"/>
            <a:chOff x="0" y="0"/>
            <a:chExt cx="6350000" cy="6350000"/>
          </a:xfrm>
          <a:solidFill>
            <a:srgbClr val="C00000"/>
          </a:solidFill>
        </p:grpSpPr>
        <p:sp>
          <p:nvSpPr>
            <p:cNvPr id="11" name="Freeform 4">
              <a:extLst>
                <a:ext uri="{FF2B5EF4-FFF2-40B4-BE49-F238E27FC236}">
                  <a16:creationId xmlns:a16="http://schemas.microsoft.com/office/drawing/2014/main" id="{9EB167A3-88E3-4B48-A7D2-1CC456846E9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2" name="文本框 11">
            <a:extLst>
              <a:ext uri="{FF2B5EF4-FFF2-40B4-BE49-F238E27FC236}">
                <a16:creationId xmlns:a16="http://schemas.microsoft.com/office/drawing/2014/main" id="{83E7D2D8-CCF8-40D4-8611-BD1D123B15CD}"/>
              </a:ext>
            </a:extLst>
          </p:cNvPr>
          <p:cNvSpPr txBox="1"/>
          <p:nvPr/>
        </p:nvSpPr>
        <p:spPr>
          <a:xfrm>
            <a:off x="1874624" y="4472616"/>
            <a:ext cx="3774336" cy="646331"/>
          </a:xfrm>
          <a:prstGeom prst="rect">
            <a:avLst/>
          </a:prstGeom>
          <a:noFill/>
        </p:spPr>
        <p:txBody>
          <a:bodyPr wrap="square" rtlCol="0">
            <a:spAutoFit/>
          </a:bodyPr>
          <a:lstStyle/>
          <a:p>
            <a:r>
              <a:rPr lang="zh-CN" altLang="en-US" sz="3600" dirty="0"/>
              <a:t>推广</a:t>
            </a:r>
          </a:p>
        </p:txBody>
      </p:sp>
      <p:grpSp>
        <p:nvGrpSpPr>
          <p:cNvPr id="13" name="Group 3">
            <a:extLst>
              <a:ext uri="{FF2B5EF4-FFF2-40B4-BE49-F238E27FC236}">
                <a16:creationId xmlns:a16="http://schemas.microsoft.com/office/drawing/2014/main" id="{77A9411A-694A-44C8-8DC3-867837152ECD}"/>
              </a:ext>
            </a:extLst>
          </p:cNvPr>
          <p:cNvGrpSpPr/>
          <p:nvPr/>
        </p:nvGrpSpPr>
        <p:grpSpPr>
          <a:xfrm flipH="1">
            <a:off x="962645" y="5660996"/>
            <a:ext cx="485775" cy="485775"/>
            <a:chOff x="0" y="0"/>
            <a:chExt cx="6350000" cy="6350000"/>
          </a:xfrm>
          <a:solidFill>
            <a:srgbClr val="C00000"/>
          </a:solidFill>
        </p:grpSpPr>
        <p:sp>
          <p:nvSpPr>
            <p:cNvPr id="14" name="Freeform 4">
              <a:extLst>
                <a:ext uri="{FF2B5EF4-FFF2-40B4-BE49-F238E27FC236}">
                  <a16:creationId xmlns:a16="http://schemas.microsoft.com/office/drawing/2014/main" id="{479A1887-7D37-48DE-965E-114907B35C3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5" name="文本框 14">
            <a:extLst>
              <a:ext uri="{FF2B5EF4-FFF2-40B4-BE49-F238E27FC236}">
                <a16:creationId xmlns:a16="http://schemas.microsoft.com/office/drawing/2014/main" id="{A79F211A-018C-4D7E-89DB-659444A4F239}"/>
              </a:ext>
            </a:extLst>
          </p:cNvPr>
          <p:cNvSpPr txBox="1"/>
          <p:nvPr/>
        </p:nvSpPr>
        <p:spPr>
          <a:xfrm>
            <a:off x="1874624" y="5580717"/>
            <a:ext cx="3774336" cy="646331"/>
          </a:xfrm>
          <a:prstGeom prst="rect">
            <a:avLst/>
          </a:prstGeom>
          <a:noFill/>
        </p:spPr>
        <p:txBody>
          <a:bodyPr wrap="square" rtlCol="0">
            <a:spAutoFit/>
          </a:bodyPr>
          <a:lstStyle/>
          <a:p>
            <a:r>
              <a:rPr lang="zh-CN" altLang="en-US" sz="3600" dirty="0">
                <a:solidFill>
                  <a:schemeClr val="bg1">
                    <a:lumMod val="65000"/>
                  </a:schemeClr>
                </a:solidFill>
              </a:rPr>
              <a:t>总结</a:t>
            </a: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grpSp>
        <p:nvGrpSpPr>
          <p:cNvPr id="17" name="Group 3">
            <a:extLst>
              <a:ext uri="{FF2B5EF4-FFF2-40B4-BE49-F238E27FC236}">
                <a16:creationId xmlns:a16="http://schemas.microsoft.com/office/drawing/2014/main" id="{A3167CDB-1785-476B-806A-A259DB5149FA}"/>
              </a:ext>
            </a:extLst>
          </p:cNvPr>
          <p:cNvGrpSpPr/>
          <p:nvPr/>
        </p:nvGrpSpPr>
        <p:grpSpPr>
          <a:xfrm flipH="1">
            <a:off x="954787" y="1327651"/>
            <a:ext cx="485775" cy="485775"/>
            <a:chOff x="0" y="0"/>
            <a:chExt cx="6350000" cy="6350000"/>
          </a:xfrm>
          <a:solidFill>
            <a:srgbClr val="C00000"/>
          </a:solidFill>
        </p:grpSpPr>
        <p:sp>
          <p:nvSpPr>
            <p:cNvPr id="18" name="Freeform 4">
              <a:extLst>
                <a:ext uri="{FF2B5EF4-FFF2-40B4-BE49-F238E27FC236}">
                  <a16:creationId xmlns:a16="http://schemas.microsoft.com/office/drawing/2014/main" id="{363A6C09-FB19-4D06-B699-2F4DD5FCAC5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9" name="文本框 18">
            <a:extLst>
              <a:ext uri="{FF2B5EF4-FFF2-40B4-BE49-F238E27FC236}">
                <a16:creationId xmlns:a16="http://schemas.microsoft.com/office/drawing/2014/main" id="{D76361C0-D23C-4CBE-B023-8B0AFB165EC2}"/>
              </a:ext>
            </a:extLst>
          </p:cNvPr>
          <p:cNvSpPr txBox="1"/>
          <p:nvPr/>
        </p:nvSpPr>
        <p:spPr>
          <a:xfrm>
            <a:off x="1866766" y="1247372"/>
            <a:ext cx="3774336" cy="646331"/>
          </a:xfrm>
          <a:prstGeom prst="rect">
            <a:avLst/>
          </a:prstGeom>
          <a:noFill/>
        </p:spPr>
        <p:txBody>
          <a:bodyPr wrap="square" rtlCol="0">
            <a:spAutoFit/>
          </a:bodyPr>
          <a:lstStyle/>
          <a:p>
            <a:r>
              <a:rPr lang="zh-CN" altLang="en-US" sz="3600" dirty="0">
                <a:solidFill>
                  <a:schemeClr val="bg1">
                    <a:lumMod val="65000"/>
                  </a:schemeClr>
                </a:solidFill>
              </a:rPr>
              <a:t>问题重述</a:t>
            </a:r>
          </a:p>
        </p:txBody>
      </p:sp>
      <p:grpSp>
        <p:nvGrpSpPr>
          <p:cNvPr id="21" name="Group 3">
            <a:extLst>
              <a:ext uri="{FF2B5EF4-FFF2-40B4-BE49-F238E27FC236}">
                <a16:creationId xmlns:a16="http://schemas.microsoft.com/office/drawing/2014/main" id="{06BB5773-72F1-41E6-ADCA-F85CFA632593}"/>
              </a:ext>
            </a:extLst>
          </p:cNvPr>
          <p:cNvGrpSpPr/>
          <p:nvPr/>
        </p:nvGrpSpPr>
        <p:grpSpPr>
          <a:xfrm flipH="1">
            <a:off x="958102" y="2444147"/>
            <a:ext cx="485775" cy="485775"/>
            <a:chOff x="0" y="0"/>
            <a:chExt cx="6350000" cy="6350000"/>
          </a:xfrm>
          <a:solidFill>
            <a:srgbClr val="C00000"/>
          </a:solidFill>
        </p:grpSpPr>
        <p:sp>
          <p:nvSpPr>
            <p:cNvPr id="22" name="Freeform 4">
              <a:extLst>
                <a:ext uri="{FF2B5EF4-FFF2-40B4-BE49-F238E27FC236}">
                  <a16:creationId xmlns:a16="http://schemas.microsoft.com/office/drawing/2014/main" id="{33DD05B5-D994-40BC-8EA4-CA2549E1D02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23" name="文本框 22">
            <a:extLst>
              <a:ext uri="{FF2B5EF4-FFF2-40B4-BE49-F238E27FC236}">
                <a16:creationId xmlns:a16="http://schemas.microsoft.com/office/drawing/2014/main" id="{330EE1EF-EBB2-46DC-B0A1-946E4A29593B}"/>
              </a:ext>
            </a:extLst>
          </p:cNvPr>
          <p:cNvSpPr txBox="1"/>
          <p:nvPr/>
        </p:nvSpPr>
        <p:spPr>
          <a:xfrm>
            <a:off x="1870081" y="2363868"/>
            <a:ext cx="3774336" cy="646331"/>
          </a:xfrm>
          <a:prstGeom prst="rect">
            <a:avLst/>
          </a:prstGeom>
          <a:noFill/>
        </p:spPr>
        <p:txBody>
          <a:bodyPr wrap="square" rtlCol="0">
            <a:spAutoFit/>
          </a:bodyPr>
          <a:lstStyle/>
          <a:p>
            <a:r>
              <a:rPr lang="zh-CN" altLang="en-US" sz="3600" dirty="0">
                <a:solidFill>
                  <a:schemeClr val="bg1">
                    <a:lumMod val="65000"/>
                  </a:schemeClr>
                </a:solidFill>
              </a:rPr>
              <a:t>基本模型</a:t>
            </a:r>
          </a:p>
        </p:txBody>
      </p:sp>
      <p:sp>
        <p:nvSpPr>
          <p:cNvPr id="6" name="灯片编号占位符 5">
            <a:extLst>
              <a:ext uri="{FF2B5EF4-FFF2-40B4-BE49-F238E27FC236}">
                <a16:creationId xmlns:a16="http://schemas.microsoft.com/office/drawing/2014/main" id="{E5DEDCCF-A02A-4FF6-81D5-2A306E25467A}"/>
              </a:ext>
            </a:extLst>
          </p:cNvPr>
          <p:cNvSpPr>
            <a:spLocks noGrp="1"/>
          </p:cNvSpPr>
          <p:nvPr>
            <p:ph type="sldNum" sz="quarter" idx="4"/>
          </p:nvPr>
        </p:nvSpPr>
        <p:spPr/>
        <p:txBody>
          <a:bodyPr/>
          <a:lstStyle/>
          <a:p>
            <a:fld id="{CEDF435E-B3EF-42D1-AF76-0DD2579A66A6}" type="slidenum">
              <a:rPr lang="zh-CN" altLang="en-US" smtClean="0"/>
              <a:t>38</a:t>
            </a:fld>
            <a:endParaRPr lang="zh-CN" altLang="en-US"/>
          </a:p>
        </p:txBody>
      </p:sp>
    </p:spTree>
    <p:extLst>
      <p:ext uri="{BB962C8B-B14F-4D97-AF65-F5344CB8AC3E}">
        <p14:creationId xmlns:p14="http://schemas.microsoft.com/office/powerpoint/2010/main" val="387146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438961" y="295989"/>
            <a:ext cx="5079995" cy="830997"/>
          </a:xfrm>
          <a:prstGeom prst="rect">
            <a:avLst/>
          </a:prstGeom>
          <a:noFill/>
        </p:spPr>
        <p:txBody>
          <a:bodyPr wrap="square" rtlCol="0">
            <a:spAutoFit/>
          </a:bodyPr>
          <a:lstStyle/>
          <a:p>
            <a:pPr algn="ctr"/>
            <a:r>
              <a:rPr lang="zh-CN" altLang="en-US" sz="4800" dirty="0"/>
              <a:t>四、推广</a:t>
            </a:r>
          </a:p>
        </p:txBody>
      </p:sp>
      <p:sp>
        <p:nvSpPr>
          <p:cNvPr id="6" name="灯片编号占位符 5">
            <a:extLst>
              <a:ext uri="{FF2B5EF4-FFF2-40B4-BE49-F238E27FC236}">
                <a16:creationId xmlns:a16="http://schemas.microsoft.com/office/drawing/2014/main" id="{B120AF0C-226F-427B-976E-EC47EC36DE5A}"/>
              </a:ext>
            </a:extLst>
          </p:cNvPr>
          <p:cNvSpPr>
            <a:spLocks noGrp="1"/>
          </p:cNvSpPr>
          <p:nvPr>
            <p:ph type="sldNum" sz="quarter" idx="4"/>
          </p:nvPr>
        </p:nvSpPr>
        <p:spPr/>
        <p:txBody>
          <a:bodyPr/>
          <a:lstStyle/>
          <a:p>
            <a:fld id="{CEDF435E-B3EF-42D1-AF76-0DD2579A66A6}" type="slidenum">
              <a:rPr lang="zh-CN" altLang="en-US" smtClean="0"/>
              <a:t>39</a:t>
            </a:fld>
            <a:endParaRPr lang="zh-CN" altLang="en-US" dirty="0"/>
          </a:p>
        </p:txBody>
      </p:sp>
      <p:sp>
        <p:nvSpPr>
          <p:cNvPr id="5" name="矩形 4">
            <a:extLst>
              <a:ext uri="{FF2B5EF4-FFF2-40B4-BE49-F238E27FC236}">
                <a16:creationId xmlns:a16="http://schemas.microsoft.com/office/drawing/2014/main" id="{09E111F0-6796-40E6-BA14-C9570CB2DF3E}"/>
              </a:ext>
            </a:extLst>
          </p:cNvPr>
          <p:cNvSpPr/>
          <p:nvPr/>
        </p:nvSpPr>
        <p:spPr>
          <a:xfrm>
            <a:off x="959583" y="3013499"/>
            <a:ext cx="2351314" cy="8309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机织物</a:t>
            </a:r>
            <a:endParaRPr lang="en-US" altLang="zh-CN" sz="2400" dirty="0">
              <a:solidFill>
                <a:schemeClr val="tx1"/>
              </a:solidFill>
            </a:endParaRPr>
          </a:p>
          <a:p>
            <a:pPr algn="ctr"/>
            <a:r>
              <a:rPr lang="en-US" altLang="zh-CN" sz="2400" dirty="0">
                <a:solidFill>
                  <a:schemeClr val="tx1"/>
                </a:solidFill>
              </a:rPr>
              <a:t>(woven fabric)</a:t>
            </a:r>
            <a:endParaRPr lang="zh-CN" altLang="en-US" sz="2400" dirty="0">
              <a:solidFill>
                <a:schemeClr val="tx1"/>
              </a:solidFill>
            </a:endParaRPr>
          </a:p>
        </p:txBody>
      </p:sp>
      <p:sp>
        <p:nvSpPr>
          <p:cNvPr id="7" name="矩形 6">
            <a:extLst>
              <a:ext uri="{FF2B5EF4-FFF2-40B4-BE49-F238E27FC236}">
                <a16:creationId xmlns:a16="http://schemas.microsoft.com/office/drawing/2014/main" id="{CABACFC1-4349-4C5F-9376-9B96095B4644}"/>
              </a:ext>
            </a:extLst>
          </p:cNvPr>
          <p:cNvSpPr/>
          <p:nvPr/>
        </p:nvSpPr>
        <p:spPr>
          <a:xfrm>
            <a:off x="959583" y="6589812"/>
            <a:ext cx="12636674" cy="276999"/>
          </a:xfrm>
          <a:prstGeom prst="rect">
            <a:avLst/>
          </a:prstGeom>
        </p:spPr>
        <p:txBody>
          <a:bodyPr wrap="square">
            <a:spAutoFit/>
          </a:bodyPr>
          <a:lstStyle/>
          <a:p>
            <a:r>
              <a:rPr lang="en-US" altLang="zh-CN" sz="1200" dirty="0">
                <a:ea typeface="微软雅黑" panose="020B0503020204020204" pitchFamily="34" charset="-122"/>
              </a:rPr>
              <a:t>"Textile." Britannica Academic, Encyclopedia Britannica, 11 Aug. 2017. academic.eb.com/levels/collegiate/article/textile/108603. Accessed 11 Aug. 2019.</a:t>
            </a:r>
            <a:endParaRPr lang="zh-CN" altLang="en-US" sz="1200" dirty="0"/>
          </a:p>
        </p:txBody>
      </p:sp>
      <p:sp>
        <p:nvSpPr>
          <p:cNvPr id="8" name="左大括号 7">
            <a:extLst>
              <a:ext uri="{FF2B5EF4-FFF2-40B4-BE49-F238E27FC236}">
                <a16:creationId xmlns:a16="http://schemas.microsoft.com/office/drawing/2014/main" id="{57560075-0F91-4897-972D-AA3809381F02}"/>
              </a:ext>
            </a:extLst>
          </p:cNvPr>
          <p:cNvSpPr/>
          <p:nvPr/>
        </p:nvSpPr>
        <p:spPr>
          <a:xfrm>
            <a:off x="3831771" y="1398811"/>
            <a:ext cx="402771" cy="4060371"/>
          </a:xfrm>
          <a:prstGeom prst="leftBrace">
            <a:avLst>
              <a:gd name="adj1" fmla="val 156982"/>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7ABE3DF-CA70-42BE-9BE0-0AAF78CBDAD2}"/>
              </a:ext>
            </a:extLst>
          </p:cNvPr>
          <p:cNvSpPr/>
          <p:nvPr/>
        </p:nvSpPr>
        <p:spPr>
          <a:xfrm>
            <a:off x="4920343" y="1239245"/>
            <a:ext cx="2351314" cy="8309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平纹</a:t>
            </a:r>
            <a:endParaRPr lang="en-US" altLang="zh-CN" sz="2400" dirty="0">
              <a:solidFill>
                <a:schemeClr val="tx1"/>
              </a:solidFill>
            </a:endParaRPr>
          </a:p>
          <a:p>
            <a:pPr algn="ctr"/>
            <a:r>
              <a:rPr lang="en-US" altLang="zh-CN" sz="2400" dirty="0">
                <a:solidFill>
                  <a:schemeClr val="tx1"/>
                </a:solidFill>
              </a:rPr>
              <a:t>(plain woven)</a:t>
            </a:r>
            <a:endParaRPr lang="zh-CN" altLang="en-US" sz="2400" dirty="0">
              <a:solidFill>
                <a:schemeClr val="tx1"/>
              </a:solidFill>
            </a:endParaRPr>
          </a:p>
        </p:txBody>
      </p:sp>
      <p:sp>
        <p:nvSpPr>
          <p:cNvPr id="26" name="矩形 25">
            <a:extLst>
              <a:ext uri="{FF2B5EF4-FFF2-40B4-BE49-F238E27FC236}">
                <a16:creationId xmlns:a16="http://schemas.microsoft.com/office/drawing/2014/main" id="{EEB0AD90-4EC6-4CEA-A72E-624B034B5B60}"/>
              </a:ext>
            </a:extLst>
          </p:cNvPr>
          <p:cNvSpPr/>
          <p:nvPr/>
        </p:nvSpPr>
        <p:spPr>
          <a:xfrm>
            <a:off x="4920343" y="3013499"/>
            <a:ext cx="2351314" cy="8309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斜纹</a:t>
            </a:r>
            <a:endParaRPr lang="en-US" altLang="zh-CN" sz="2400" dirty="0">
              <a:solidFill>
                <a:schemeClr val="tx1"/>
              </a:solidFill>
            </a:endParaRPr>
          </a:p>
          <a:p>
            <a:pPr algn="ctr"/>
            <a:r>
              <a:rPr lang="en-US" altLang="zh-CN" sz="2400" dirty="0">
                <a:solidFill>
                  <a:schemeClr val="tx1"/>
                </a:solidFill>
              </a:rPr>
              <a:t>(twill woven)</a:t>
            </a:r>
            <a:endParaRPr lang="zh-CN" altLang="en-US" sz="2400" dirty="0">
              <a:solidFill>
                <a:schemeClr val="tx1"/>
              </a:solidFill>
            </a:endParaRPr>
          </a:p>
        </p:txBody>
      </p:sp>
      <p:sp>
        <p:nvSpPr>
          <p:cNvPr id="27" name="矩形 26">
            <a:extLst>
              <a:ext uri="{FF2B5EF4-FFF2-40B4-BE49-F238E27FC236}">
                <a16:creationId xmlns:a16="http://schemas.microsoft.com/office/drawing/2014/main" id="{F48D5DB9-9669-4AE6-8B13-89D4B8D75C93}"/>
              </a:ext>
            </a:extLst>
          </p:cNvPr>
          <p:cNvSpPr/>
          <p:nvPr/>
        </p:nvSpPr>
        <p:spPr>
          <a:xfrm>
            <a:off x="4920343" y="4787758"/>
            <a:ext cx="2351314" cy="8309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缎纹</a:t>
            </a:r>
            <a:endParaRPr lang="en-US" altLang="zh-CN" sz="2400" dirty="0">
              <a:solidFill>
                <a:schemeClr val="tx1"/>
              </a:solidFill>
            </a:endParaRPr>
          </a:p>
          <a:p>
            <a:pPr algn="ctr"/>
            <a:r>
              <a:rPr lang="en-US" altLang="zh-CN" sz="2400" dirty="0">
                <a:solidFill>
                  <a:schemeClr val="tx1"/>
                </a:solidFill>
              </a:rPr>
              <a:t>(satin woven)</a:t>
            </a:r>
            <a:endParaRPr lang="zh-CN" altLang="en-US" sz="2400" dirty="0">
              <a:solidFill>
                <a:schemeClr val="tx1"/>
              </a:solidFill>
            </a:endParaRPr>
          </a:p>
        </p:txBody>
      </p:sp>
      <p:pic>
        <p:nvPicPr>
          <p:cNvPr id="10" name="图片 9">
            <a:extLst>
              <a:ext uri="{FF2B5EF4-FFF2-40B4-BE49-F238E27FC236}">
                <a16:creationId xmlns:a16="http://schemas.microsoft.com/office/drawing/2014/main" id="{C46BA509-A840-4976-8FE8-5620FF23A329}"/>
              </a:ext>
            </a:extLst>
          </p:cNvPr>
          <p:cNvPicPr>
            <a:picLocks noChangeAspect="1"/>
          </p:cNvPicPr>
          <p:nvPr/>
        </p:nvPicPr>
        <p:blipFill>
          <a:blip r:embed="rId3"/>
          <a:stretch>
            <a:fillRect/>
          </a:stretch>
        </p:blipFill>
        <p:spPr>
          <a:xfrm>
            <a:off x="7957458" y="870108"/>
            <a:ext cx="2309823" cy="1569269"/>
          </a:xfrm>
          <a:prstGeom prst="rect">
            <a:avLst/>
          </a:prstGeom>
        </p:spPr>
      </p:pic>
      <p:pic>
        <p:nvPicPr>
          <p:cNvPr id="15" name="图片 14">
            <a:extLst>
              <a:ext uri="{FF2B5EF4-FFF2-40B4-BE49-F238E27FC236}">
                <a16:creationId xmlns:a16="http://schemas.microsoft.com/office/drawing/2014/main" id="{86B0CF29-7162-48EA-8B11-4160067F58EA}"/>
              </a:ext>
            </a:extLst>
          </p:cNvPr>
          <p:cNvPicPr>
            <a:picLocks noChangeAspect="1"/>
          </p:cNvPicPr>
          <p:nvPr/>
        </p:nvPicPr>
        <p:blipFill>
          <a:blip r:embed="rId4"/>
          <a:stretch>
            <a:fillRect/>
          </a:stretch>
        </p:blipFill>
        <p:spPr>
          <a:xfrm>
            <a:off x="7957457" y="2638330"/>
            <a:ext cx="2309823" cy="1581340"/>
          </a:xfrm>
          <a:prstGeom prst="rect">
            <a:avLst/>
          </a:prstGeom>
        </p:spPr>
      </p:pic>
      <p:pic>
        <p:nvPicPr>
          <p:cNvPr id="29" name="图片 28">
            <a:extLst>
              <a:ext uri="{FF2B5EF4-FFF2-40B4-BE49-F238E27FC236}">
                <a16:creationId xmlns:a16="http://schemas.microsoft.com/office/drawing/2014/main" id="{D4C2067E-C8B3-4917-9273-142F6F01E3AF}"/>
              </a:ext>
            </a:extLst>
          </p:cNvPr>
          <p:cNvPicPr>
            <a:picLocks noChangeAspect="1"/>
          </p:cNvPicPr>
          <p:nvPr/>
        </p:nvPicPr>
        <p:blipFill>
          <a:blip r:embed="rId5"/>
          <a:stretch>
            <a:fillRect/>
          </a:stretch>
        </p:blipFill>
        <p:spPr>
          <a:xfrm>
            <a:off x="7957457" y="4445084"/>
            <a:ext cx="2309823" cy="1586901"/>
          </a:xfrm>
          <a:prstGeom prst="rect">
            <a:avLst/>
          </a:prstGeom>
        </p:spPr>
      </p:pic>
    </p:spTree>
    <p:extLst>
      <p:ext uri="{BB962C8B-B14F-4D97-AF65-F5344CB8AC3E}">
        <p14:creationId xmlns:p14="http://schemas.microsoft.com/office/powerpoint/2010/main" val="2642694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44D5B-7D3D-4AB6-931A-484DA2F37EAF}"/>
              </a:ext>
            </a:extLst>
          </p:cNvPr>
          <p:cNvSpPr>
            <a:spLocks noGrp="1"/>
          </p:cNvSpPr>
          <p:nvPr>
            <p:ph type="title"/>
          </p:nvPr>
        </p:nvSpPr>
        <p:spPr>
          <a:xfrm>
            <a:off x="838200" y="297338"/>
            <a:ext cx="10515600" cy="1325563"/>
          </a:xfrm>
        </p:spPr>
        <p:txBody>
          <a:bodyPr/>
          <a:lstStyle/>
          <a:p>
            <a:r>
              <a:rPr lang="zh-CN" altLang="en-US" sz="5400" dirty="0"/>
              <a:t>一、题目重述</a:t>
            </a:r>
          </a:p>
        </p:txBody>
      </p:sp>
      <p:sp>
        <p:nvSpPr>
          <p:cNvPr id="3" name="内容占位符 2">
            <a:extLst>
              <a:ext uri="{FF2B5EF4-FFF2-40B4-BE49-F238E27FC236}">
                <a16:creationId xmlns:a16="http://schemas.microsoft.com/office/drawing/2014/main" id="{D75F55CD-B15E-44D0-80F7-EF2276B3F499}"/>
              </a:ext>
            </a:extLst>
          </p:cNvPr>
          <p:cNvSpPr>
            <a:spLocks noGrp="1"/>
          </p:cNvSpPr>
          <p:nvPr>
            <p:ph idx="1"/>
          </p:nvPr>
        </p:nvSpPr>
        <p:spPr>
          <a:xfrm>
            <a:off x="629920" y="1342517"/>
            <a:ext cx="7677501" cy="2120772"/>
          </a:xfrm>
        </p:spPr>
        <p:txBody>
          <a:bodyPr/>
          <a:lstStyle/>
          <a:p>
            <a:pPr marL="0" indent="0">
              <a:buNone/>
            </a:pPr>
            <a:r>
              <a:rPr lang="en-US" altLang="zh-CN" sz="2000" dirty="0"/>
              <a:t>When </a:t>
            </a:r>
            <a:r>
              <a:rPr lang="en-US" altLang="zh-CN" sz="2000" dirty="0">
                <a:solidFill>
                  <a:srgbClr val="C00000"/>
                </a:solidFill>
              </a:rPr>
              <a:t>a pattern of closely spaced non-intersecting lines</a:t>
            </a:r>
            <a:r>
              <a:rPr lang="en-US" altLang="zh-CN" sz="2000" dirty="0"/>
              <a:t> (with transparent gaps in between) is overlaid on a piece of woven fabric, </a:t>
            </a:r>
            <a:r>
              <a:rPr lang="en-US" altLang="zh-CN" sz="2000" dirty="0">
                <a:solidFill>
                  <a:srgbClr val="C00000"/>
                </a:solidFill>
              </a:rPr>
              <a:t>characteristic moiré fringes</a:t>
            </a:r>
            <a:r>
              <a:rPr lang="en-US" altLang="zh-CN" sz="2000" dirty="0"/>
              <a:t> may be observed. </a:t>
            </a:r>
            <a:r>
              <a:rPr lang="en-US" altLang="zh-CN" sz="2000" dirty="0">
                <a:solidFill>
                  <a:srgbClr val="C00000"/>
                </a:solidFill>
              </a:rPr>
              <a:t>Design an overlay</a:t>
            </a:r>
            <a:r>
              <a:rPr lang="en-US" altLang="zh-CN" sz="2000" dirty="0"/>
              <a:t> that allows you to measure the thread count of the fabric. </a:t>
            </a:r>
            <a:r>
              <a:rPr lang="en-US" altLang="zh-CN" sz="2000" dirty="0">
                <a:solidFill>
                  <a:srgbClr val="C00000"/>
                </a:solidFill>
              </a:rPr>
              <a:t>Determine the accuracy</a:t>
            </a:r>
            <a:r>
              <a:rPr lang="en-US" altLang="zh-CN" sz="2000" dirty="0"/>
              <a:t> for </a:t>
            </a:r>
            <a:r>
              <a:rPr lang="en-US" altLang="zh-CN" sz="2000" u="sng" dirty="0"/>
              <a:t>simple fabrics</a:t>
            </a:r>
            <a:r>
              <a:rPr lang="en-US" altLang="zh-CN" sz="2000" dirty="0"/>
              <a:t> (e.g. linen) and investigate if the method is reliable for </a:t>
            </a:r>
            <a:r>
              <a:rPr lang="en-US" altLang="zh-CN" sz="2000" u="sng" dirty="0"/>
              <a:t>more complex fabrics</a:t>
            </a:r>
            <a:r>
              <a:rPr lang="en-US" altLang="zh-CN" sz="2000" dirty="0"/>
              <a:t> (e.g. denim or Oxford cloth).</a:t>
            </a:r>
            <a:endParaRPr lang="zh-CN" altLang="en-US" sz="2000" dirty="0"/>
          </a:p>
        </p:txBody>
      </p:sp>
      <p:sp>
        <p:nvSpPr>
          <p:cNvPr id="4" name="内容占位符 2">
            <a:extLst>
              <a:ext uri="{FF2B5EF4-FFF2-40B4-BE49-F238E27FC236}">
                <a16:creationId xmlns:a16="http://schemas.microsoft.com/office/drawing/2014/main" id="{8EA83E98-79B0-474C-B5D2-336FDA2E8AD1}"/>
              </a:ext>
            </a:extLst>
          </p:cNvPr>
          <p:cNvSpPr txBox="1">
            <a:spLocks/>
          </p:cNvSpPr>
          <p:nvPr/>
        </p:nvSpPr>
        <p:spPr>
          <a:xfrm>
            <a:off x="629920" y="3463289"/>
            <a:ext cx="10871200" cy="1694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当</a:t>
            </a:r>
            <a:r>
              <a:rPr lang="zh-CN" altLang="en-US" dirty="0">
                <a:solidFill>
                  <a:srgbClr val="C00000"/>
                </a:solidFill>
              </a:rPr>
              <a:t>紧密排列的不相交线条</a:t>
            </a:r>
            <a:r>
              <a:rPr lang="zh-CN" altLang="en-US" dirty="0"/>
              <a:t>（其间有透明间隙）组成的图案覆盖于一织物上时，可能可以看到</a:t>
            </a:r>
            <a:r>
              <a:rPr lang="zh-CN" altLang="en-US" dirty="0">
                <a:solidFill>
                  <a:srgbClr val="C00000"/>
                </a:solidFill>
              </a:rPr>
              <a:t>典型的莫尔条纹</a:t>
            </a:r>
            <a:r>
              <a:rPr lang="zh-CN" altLang="en-US" dirty="0"/>
              <a:t>。</a:t>
            </a:r>
            <a:r>
              <a:rPr lang="zh-CN" altLang="en-US" dirty="0">
                <a:solidFill>
                  <a:srgbClr val="C00000"/>
                </a:solidFill>
              </a:rPr>
              <a:t>设计一种</a:t>
            </a:r>
            <a:r>
              <a:rPr lang="zh-CN" altLang="en-US" dirty="0"/>
              <a:t>可以测量织物纺线数的</a:t>
            </a:r>
            <a:r>
              <a:rPr lang="zh-CN" altLang="en-US" dirty="0">
                <a:solidFill>
                  <a:srgbClr val="C00000"/>
                </a:solidFill>
              </a:rPr>
              <a:t>覆盖物</a:t>
            </a:r>
            <a:r>
              <a:rPr lang="zh-CN" altLang="en-US" dirty="0"/>
              <a:t>。</a:t>
            </a:r>
            <a:r>
              <a:rPr lang="zh-CN" altLang="en-US" dirty="0">
                <a:solidFill>
                  <a:srgbClr val="C00000"/>
                </a:solidFill>
              </a:rPr>
              <a:t>确定</a:t>
            </a:r>
            <a:r>
              <a:rPr lang="zh-CN" altLang="en-US" dirty="0"/>
              <a:t>（这种覆盖物）测量</a:t>
            </a:r>
            <a:r>
              <a:rPr lang="zh-CN" altLang="en-US" u="sng" dirty="0"/>
              <a:t>简单织物</a:t>
            </a:r>
            <a:r>
              <a:rPr lang="zh-CN" altLang="en-US" dirty="0"/>
              <a:t>（如亚麻布）的</a:t>
            </a:r>
            <a:r>
              <a:rPr lang="zh-CN" altLang="en-US" dirty="0">
                <a:solidFill>
                  <a:srgbClr val="C00000"/>
                </a:solidFill>
              </a:rPr>
              <a:t>精度</a:t>
            </a:r>
            <a:r>
              <a:rPr lang="zh-CN" altLang="en-US" dirty="0"/>
              <a:t>，并探究此方法能否用于</a:t>
            </a:r>
            <a:r>
              <a:rPr lang="zh-CN" altLang="en-US" u="sng" dirty="0"/>
              <a:t>更加复杂的织物</a:t>
            </a:r>
            <a:r>
              <a:rPr lang="zh-CN" altLang="en-US" dirty="0"/>
              <a:t>（如牛仔布或牛津布）。</a:t>
            </a:r>
          </a:p>
        </p:txBody>
      </p:sp>
      <p:sp>
        <p:nvSpPr>
          <p:cNvPr id="5" name="箭头: V 形 4">
            <a:extLst>
              <a:ext uri="{FF2B5EF4-FFF2-40B4-BE49-F238E27FC236}">
                <a16:creationId xmlns:a16="http://schemas.microsoft.com/office/drawing/2014/main" id="{E8F52336-CC7D-4575-987B-8E6AB1EC74AC}"/>
              </a:ext>
            </a:extLst>
          </p:cNvPr>
          <p:cNvSpPr/>
          <p:nvPr/>
        </p:nvSpPr>
        <p:spPr>
          <a:xfrm>
            <a:off x="629919" y="5508751"/>
            <a:ext cx="3759201" cy="1269811"/>
          </a:xfrm>
          <a:prstGeom prst="chevron">
            <a:avLst>
              <a:gd name="adj" fmla="val 35088"/>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设计可测织物纺线数的覆盖物</a:t>
            </a:r>
          </a:p>
        </p:txBody>
      </p:sp>
      <p:sp>
        <p:nvSpPr>
          <p:cNvPr id="8" name="箭头: V 形 7">
            <a:extLst>
              <a:ext uri="{FF2B5EF4-FFF2-40B4-BE49-F238E27FC236}">
                <a16:creationId xmlns:a16="http://schemas.microsoft.com/office/drawing/2014/main" id="{247ECA10-0DCD-4666-8A7C-0C43BF60654D}"/>
              </a:ext>
            </a:extLst>
          </p:cNvPr>
          <p:cNvSpPr/>
          <p:nvPr/>
        </p:nvSpPr>
        <p:spPr>
          <a:xfrm>
            <a:off x="4468670" y="5508751"/>
            <a:ext cx="3250816" cy="1269811"/>
          </a:xfrm>
          <a:prstGeom prst="chevron">
            <a:avLst>
              <a:gd name="adj" fmla="val 35088"/>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确定测量简单织物的精度</a:t>
            </a:r>
          </a:p>
        </p:txBody>
      </p:sp>
      <p:sp>
        <p:nvSpPr>
          <p:cNvPr id="9" name="箭头: V 形 8">
            <a:extLst>
              <a:ext uri="{FF2B5EF4-FFF2-40B4-BE49-F238E27FC236}">
                <a16:creationId xmlns:a16="http://schemas.microsoft.com/office/drawing/2014/main" id="{20BED286-9B08-40FC-8F39-FD66E775C851}"/>
              </a:ext>
            </a:extLst>
          </p:cNvPr>
          <p:cNvSpPr/>
          <p:nvPr/>
        </p:nvSpPr>
        <p:spPr>
          <a:xfrm>
            <a:off x="7831437" y="5508750"/>
            <a:ext cx="3250816" cy="1269811"/>
          </a:xfrm>
          <a:prstGeom prst="chevron">
            <a:avLst>
              <a:gd name="adj" fmla="val 35088"/>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推广到更复杂的织物</a:t>
            </a:r>
          </a:p>
        </p:txBody>
      </p:sp>
      <p:pic>
        <p:nvPicPr>
          <p:cNvPr id="10" name="图片 9">
            <a:extLst>
              <a:ext uri="{FF2B5EF4-FFF2-40B4-BE49-F238E27FC236}">
                <a16:creationId xmlns:a16="http://schemas.microsoft.com/office/drawing/2014/main" id="{A510E81A-2E20-400A-A27C-28C06B3B07C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5400000">
            <a:off x="8767181" y="-656426"/>
            <a:ext cx="3040767" cy="4314712"/>
          </a:xfrm>
          <a:prstGeom prst="rect">
            <a:avLst/>
          </a:prstGeom>
          <a:ln>
            <a:noFill/>
          </a:ln>
          <a:effectLst>
            <a:softEdge rad="112500"/>
          </a:effectLst>
        </p:spPr>
      </p:pic>
    </p:spTree>
    <p:extLst>
      <p:ext uri="{BB962C8B-B14F-4D97-AF65-F5344CB8AC3E}">
        <p14:creationId xmlns:p14="http://schemas.microsoft.com/office/powerpoint/2010/main" val="1857266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438961" y="295989"/>
            <a:ext cx="5079995" cy="830997"/>
          </a:xfrm>
          <a:prstGeom prst="rect">
            <a:avLst/>
          </a:prstGeom>
          <a:noFill/>
        </p:spPr>
        <p:txBody>
          <a:bodyPr wrap="square" rtlCol="0">
            <a:spAutoFit/>
          </a:bodyPr>
          <a:lstStyle/>
          <a:p>
            <a:pPr algn="ctr"/>
            <a:r>
              <a:rPr lang="zh-CN" altLang="en-US" sz="4800" dirty="0"/>
              <a:t>四、推广</a:t>
            </a:r>
          </a:p>
        </p:txBody>
      </p:sp>
      <p:pic>
        <p:nvPicPr>
          <p:cNvPr id="23" name="内容占位符 3">
            <a:extLst>
              <a:ext uri="{FF2B5EF4-FFF2-40B4-BE49-F238E27FC236}">
                <a16:creationId xmlns:a16="http://schemas.microsoft.com/office/drawing/2014/main" id="{33436557-9C73-4737-BCB6-9D4BEE934DA3}"/>
              </a:ext>
            </a:extLst>
          </p:cNvPr>
          <p:cNvPicPr>
            <a:picLocks noChangeAspect="1"/>
          </p:cNvPicPr>
          <p:nvPr/>
        </p:nvPicPr>
        <p:blipFill>
          <a:blip r:embed="rId3"/>
          <a:stretch>
            <a:fillRect/>
          </a:stretch>
        </p:blipFill>
        <p:spPr>
          <a:xfrm>
            <a:off x="278827" y="1711251"/>
            <a:ext cx="4755401" cy="3557334"/>
          </a:xfrm>
          <a:prstGeom prst="rect">
            <a:avLst/>
          </a:prstGeom>
        </p:spPr>
      </p:pic>
      <p:pic>
        <p:nvPicPr>
          <p:cNvPr id="24" name="图片 23">
            <a:extLst>
              <a:ext uri="{FF2B5EF4-FFF2-40B4-BE49-F238E27FC236}">
                <a16:creationId xmlns:a16="http://schemas.microsoft.com/office/drawing/2014/main" id="{534E18C1-4DED-4E8A-9978-1E2F354E2537}"/>
              </a:ext>
            </a:extLst>
          </p:cNvPr>
          <p:cNvPicPr>
            <a:picLocks noChangeAspect="1"/>
          </p:cNvPicPr>
          <p:nvPr/>
        </p:nvPicPr>
        <p:blipFill>
          <a:blip r:embed="rId4"/>
          <a:stretch>
            <a:fillRect/>
          </a:stretch>
        </p:blipFill>
        <p:spPr>
          <a:xfrm>
            <a:off x="5541264" y="1545019"/>
            <a:ext cx="6223511" cy="3723566"/>
          </a:xfrm>
          <a:prstGeom prst="rect">
            <a:avLst/>
          </a:prstGeom>
        </p:spPr>
      </p:pic>
      <p:sp>
        <p:nvSpPr>
          <p:cNvPr id="25" name="文本框 24">
            <a:extLst>
              <a:ext uri="{FF2B5EF4-FFF2-40B4-BE49-F238E27FC236}">
                <a16:creationId xmlns:a16="http://schemas.microsoft.com/office/drawing/2014/main" id="{18EC657B-54FA-406B-9A0D-C7BC8FBBE996}"/>
              </a:ext>
            </a:extLst>
          </p:cNvPr>
          <p:cNvSpPr txBox="1"/>
          <p:nvPr/>
        </p:nvSpPr>
        <p:spPr>
          <a:xfrm>
            <a:off x="1499616" y="5622153"/>
            <a:ext cx="3209544" cy="461665"/>
          </a:xfrm>
          <a:prstGeom prst="rect">
            <a:avLst/>
          </a:prstGeom>
          <a:noFill/>
        </p:spPr>
        <p:txBody>
          <a:bodyPr wrap="square" rtlCol="0">
            <a:spAutoFit/>
          </a:bodyPr>
          <a:lstStyle/>
          <a:p>
            <a:r>
              <a:rPr lang="zh-CN" altLang="en-US" sz="2400" dirty="0"/>
              <a:t>图像域中的原图像</a:t>
            </a:r>
          </a:p>
        </p:txBody>
      </p:sp>
      <p:sp>
        <p:nvSpPr>
          <p:cNvPr id="26" name="文本框 25">
            <a:extLst>
              <a:ext uri="{FF2B5EF4-FFF2-40B4-BE49-F238E27FC236}">
                <a16:creationId xmlns:a16="http://schemas.microsoft.com/office/drawing/2014/main" id="{50159EB1-B7C7-4EEA-B299-DA6D1D6B98F5}"/>
              </a:ext>
            </a:extLst>
          </p:cNvPr>
          <p:cNvSpPr txBox="1"/>
          <p:nvPr/>
        </p:nvSpPr>
        <p:spPr>
          <a:xfrm>
            <a:off x="7339584" y="5622153"/>
            <a:ext cx="3209544" cy="461665"/>
          </a:xfrm>
          <a:prstGeom prst="rect">
            <a:avLst/>
          </a:prstGeom>
          <a:noFill/>
        </p:spPr>
        <p:txBody>
          <a:bodyPr wrap="square" rtlCol="0">
            <a:spAutoFit/>
          </a:bodyPr>
          <a:lstStyle/>
          <a:p>
            <a:r>
              <a:rPr lang="zh-CN" altLang="en-US" sz="2400" dirty="0"/>
              <a:t>频谱域中的频矢量</a:t>
            </a:r>
          </a:p>
        </p:txBody>
      </p:sp>
      <p:sp>
        <p:nvSpPr>
          <p:cNvPr id="5" name="灯片编号占位符 4">
            <a:extLst>
              <a:ext uri="{FF2B5EF4-FFF2-40B4-BE49-F238E27FC236}">
                <a16:creationId xmlns:a16="http://schemas.microsoft.com/office/drawing/2014/main" id="{43A2B003-0AA8-4525-A602-71E2D4C645AB}"/>
              </a:ext>
            </a:extLst>
          </p:cNvPr>
          <p:cNvSpPr>
            <a:spLocks noGrp="1"/>
          </p:cNvSpPr>
          <p:nvPr>
            <p:ph type="sldNum" sz="quarter" idx="4"/>
          </p:nvPr>
        </p:nvSpPr>
        <p:spPr/>
        <p:txBody>
          <a:bodyPr/>
          <a:lstStyle/>
          <a:p>
            <a:fld id="{CEDF435E-B3EF-42D1-AF76-0DD2579A66A6}" type="slidenum">
              <a:rPr lang="zh-CN" altLang="en-US" smtClean="0"/>
              <a:t>40</a:t>
            </a:fld>
            <a:endParaRPr lang="zh-CN" altLang="en-US"/>
          </a:p>
        </p:txBody>
      </p:sp>
    </p:spTree>
    <p:extLst>
      <p:ext uri="{BB962C8B-B14F-4D97-AF65-F5344CB8AC3E}">
        <p14:creationId xmlns:p14="http://schemas.microsoft.com/office/powerpoint/2010/main" val="186229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438961" y="295989"/>
            <a:ext cx="5079995" cy="830997"/>
          </a:xfrm>
          <a:prstGeom prst="rect">
            <a:avLst/>
          </a:prstGeom>
          <a:noFill/>
        </p:spPr>
        <p:txBody>
          <a:bodyPr wrap="square" rtlCol="0">
            <a:spAutoFit/>
          </a:bodyPr>
          <a:lstStyle/>
          <a:p>
            <a:pPr algn="ctr"/>
            <a:r>
              <a:rPr lang="zh-CN" altLang="en-US" sz="4800" dirty="0"/>
              <a:t>四、推广</a:t>
            </a:r>
          </a:p>
        </p:txBody>
      </p:sp>
      <p:pic>
        <p:nvPicPr>
          <p:cNvPr id="11" name="内容占位符 6">
            <a:extLst>
              <a:ext uri="{FF2B5EF4-FFF2-40B4-BE49-F238E27FC236}">
                <a16:creationId xmlns:a16="http://schemas.microsoft.com/office/drawing/2014/main" id="{100077B7-F6C5-4805-9C69-A24CAF5BC69F}"/>
              </a:ext>
            </a:extLst>
          </p:cNvPr>
          <p:cNvPicPr>
            <a:picLocks noChangeAspect="1"/>
          </p:cNvPicPr>
          <p:nvPr/>
        </p:nvPicPr>
        <p:blipFill rotWithShape="1">
          <a:blip r:embed="rId3"/>
          <a:srcRect t="1007" b="1197"/>
          <a:stretch/>
        </p:blipFill>
        <p:spPr>
          <a:xfrm>
            <a:off x="2349087" y="1028482"/>
            <a:ext cx="6339738" cy="5511116"/>
          </a:xfrm>
          <a:prstGeom prst="rect">
            <a:avLst/>
          </a:prstGeom>
        </p:spPr>
      </p:pic>
      <p:sp>
        <p:nvSpPr>
          <p:cNvPr id="12" name="文本框 11">
            <a:extLst>
              <a:ext uri="{FF2B5EF4-FFF2-40B4-BE49-F238E27FC236}">
                <a16:creationId xmlns:a16="http://schemas.microsoft.com/office/drawing/2014/main" id="{C5356FD3-4DB6-416F-BB05-D4010D0E3A31}"/>
              </a:ext>
            </a:extLst>
          </p:cNvPr>
          <p:cNvSpPr txBox="1"/>
          <p:nvPr/>
        </p:nvSpPr>
        <p:spPr>
          <a:xfrm>
            <a:off x="959583" y="6550223"/>
            <a:ext cx="10655474" cy="307777"/>
          </a:xfrm>
          <a:prstGeom prst="rect">
            <a:avLst/>
          </a:prstGeom>
          <a:noFill/>
        </p:spPr>
        <p:txBody>
          <a:bodyPr wrap="square" rtlCol="0">
            <a:spAutoFit/>
          </a:bodyPr>
          <a:lstStyle/>
          <a:p>
            <a:r>
              <a:rPr lang="en-US" altLang="zh-CN" sz="1400" dirty="0"/>
              <a:t>Isaac, Amidror. "The Theory of the Moiré Phenomenon, Volume I: Periodic Layers, Sec. 6." (2009).</a:t>
            </a:r>
            <a:endParaRPr lang="en-US" altLang="zh-CN" sz="1050" dirty="0">
              <a:latin typeface="Times New Roman" panose="02020603050405020304" pitchFamily="18" charset="0"/>
              <a:cs typeface="Times New Roman" panose="02020603050405020304" pitchFamily="18" charset="0"/>
            </a:endParaRPr>
          </a:p>
        </p:txBody>
      </p:sp>
      <p:sp>
        <p:nvSpPr>
          <p:cNvPr id="5" name="灯片编号占位符 4">
            <a:extLst>
              <a:ext uri="{FF2B5EF4-FFF2-40B4-BE49-F238E27FC236}">
                <a16:creationId xmlns:a16="http://schemas.microsoft.com/office/drawing/2014/main" id="{6329AF28-F767-41C0-B779-C775F4ED0B3F}"/>
              </a:ext>
            </a:extLst>
          </p:cNvPr>
          <p:cNvSpPr>
            <a:spLocks noGrp="1"/>
          </p:cNvSpPr>
          <p:nvPr>
            <p:ph type="sldNum" sz="quarter" idx="4"/>
          </p:nvPr>
        </p:nvSpPr>
        <p:spPr/>
        <p:txBody>
          <a:bodyPr/>
          <a:lstStyle/>
          <a:p>
            <a:fld id="{CEDF435E-B3EF-42D1-AF76-0DD2579A66A6}" type="slidenum">
              <a:rPr lang="zh-CN" altLang="en-US" smtClean="0"/>
              <a:t>41</a:t>
            </a:fld>
            <a:endParaRPr lang="zh-CN" altLang="en-US" dirty="0"/>
          </a:p>
        </p:txBody>
      </p:sp>
    </p:spTree>
    <p:extLst>
      <p:ext uri="{BB962C8B-B14F-4D97-AF65-F5344CB8AC3E}">
        <p14:creationId xmlns:p14="http://schemas.microsoft.com/office/powerpoint/2010/main" val="1549284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438961" y="295989"/>
            <a:ext cx="5079995" cy="830997"/>
          </a:xfrm>
          <a:prstGeom prst="rect">
            <a:avLst/>
          </a:prstGeom>
          <a:noFill/>
        </p:spPr>
        <p:txBody>
          <a:bodyPr wrap="square" rtlCol="0">
            <a:spAutoFit/>
          </a:bodyPr>
          <a:lstStyle/>
          <a:p>
            <a:pPr algn="ctr"/>
            <a:r>
              <a:rPr lang="zh-CN" altLang="en-US" sz="4800" dirty="0"/>
              <a:t>四、推广</a:t>
            </a:r>
          </a:p>
        </p:txBody>
      </p:sp>
      <p:sp>
        <p:nvSpPr>
          <p:cNvPr id="10" name="矩形 9">
            <a:extLst>
              <a:ext uri="{FF2B5EF4-FFF2-40B4-BE49-F238E27FC236}">
                <a16:creationId xmlns:a16="http://schemas.microsoft.com/office/drawing/2014/main" id="{F3494E84-CDA4-48DA-B8AE-64BEE91C9B84}"/>
              </a:ext>
            </a:extLst>
          </p:cNvPr>
          <p:cNvSpPr/>
          <p:nvPr/>
        </p:nvSpPr>
        <p:spPr>
          <a:xfrm>
            <a:off x="2107067" y="6121770"/>
            <a:ext cx="655900" cy="72000"/>
          </a:xfrm>
          <a:prstGeom prst="rect">
            <a:avLst/>
          </a:prstGeom>
          <a:solidFill>
            <a:srgbClr val="A5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7220D86-5571-414F-BDD7-BD3802AF2AFD}"/>
              </a:ext>
            </a:extLst>
          </p:cNvPr>
          <p:cNvSpPr/>
          <p:nvPr/>
        </p:nvSpPr>
        <p:spPr>
          <a:xfrm>
            <a:off x="5768050" y="6115381"/>
            <a:ext cx="655900" cy="72000"/>
          </a:xfrm>
          <a:prstGeom prst="rect">
            <a:avLst/>
          </a:prstGeom>
          <a:solidFill>
            <a:srgbClr val="A5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D9D423C-BC61-4AFC-8D3E-DC746EECCCC4}"/>
              </a:ext>
            </a:extLst>
          </p:cNvPr>
          <p:cNvSpPr/>
          <p:nvPr/>
        </p:nvSpPr>
        <p:spPr>
          <a:xfrm>
            <a:off x="9348918" y="6119429"/>
            <a:ext cx="655900" cy="72000"/>
          </a:xfrm>
          <a:prstGeom prst="rect">
            <a:avLst/>
          </a:prstGeom>
          <a:solidFill>
            <a:srgbClr val="A5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E645892C-B4A9-4705-83D2-8CB3CA865B48}"/>
              </a:ext>
            </a:extLst>
          </p:cNvPr>
          <p:cNvSpPr txBox="1"/>
          <p:nvPr/>
        </p:nvSpPr>
        <p:spPr>
          <a:xfrm>
            <a:off x="1635799" y="5342847"/>
            <a:ext cx="1598436" cy="523220"/>
          </a:xfrm>
          <a:prstGeom prst="rect">
            <a:avLst/>
          </a:prstGeom>
          <a:noFill/>
        </p:spPr>
        <p:txBody>
          <a:bodyPr wrap="square" rtlCol="0">
            <a:spAutoFit/>
          </a:bodyPr>
          <a:lstStyle/>
          <a:p>
            <a:pPr algn="ctr"/>
            <a:r>
              <a:rPr lang="zh-CN" altLang="en-US" sz="2800" dirty="0"/>
              <a:t>平纹</a:t>
            </a:r>
          </a:p>
        </p:txBody>
      </p:sp>
      <p:sp>
        <p:nvSpPr>
          <p:cNvPr id="17" name="文本框 16">
            <a:extLst>
              <a:ext uri="{FF2B5EF4-FFF2-40B4-BE49-F238E27FC236}">
                <a16:creationId xmlns:a16="http://schemas.microsoft.com/office/drawing/2014/main" id="{109A87AB-4210-47B2-A0E4-F711D47B7EF6}"/>
              </a:ext>
            </a:extLst>
          </p:cNvPr>
          <p:cNvSpPr txBox="1"/>
          <p:nvPr/>
        </p:nvSpPr>
        <p:spPr>
          <a:xfrm>
            <a:off x="5296782" y="5342847"/>
            <a:ext cx="1598436" cy="523220"/>
          </a:xfrm>
          <a:prstGeom prst="rect">
            <a:avLst/>
          </a:prstGeom>
          <a:noFill/>
        </p:spPr>
        <p:txBody>
          <a:bodyPr wrap="square" rtlCol="0">
            <a:spAutoFit/>
          </a:bodyPr>
          <a:lstStyle/>
          <a:p>
            <a:pPr algn="ctr"/>
            <a:r>
              <a:rPr lang="zh-CN" altLang="en-US" sz="2800" dirty="0"/>
              <a:t>斜纹</a:t>
            </a:r>
          </a:p>
        </p:txBody>
      </p:sp>
      <p:sp>
        <p:nvSpPr>
          <p:cNvPr id="18" name="文本框 17">
            <a:extLst>
              <a:ext uri="{FF2B5EF4-FFF2-40B4-BE49-F238E27FC236}">
                <a16:creationId xmlns:a16="http://schemas.microsoft.com/office/drawing/2014/main" id="{F85ACC3A-7D09-4C71-B7B0-E5BBC62045AE}"/>
              </a:ext>
            </a:extLst>
          </p:cNvPr>
          <p:cNvSpPr txBox="1"/>
          <p:nvPr/>
        </p:nvSpPr>
        <p:spPr>
          <a:xfrm>
            <a:off x="8877650" y="5342847"/>
            <a:ext cx="1598436" cy="523220"/>
          </a:xfrm>
          <a:prstGeom prst="rect">
            <a:avLst/>
          </a:prstGeom>
          <a:noFill/>
        </p:spPr>
        <p:txBody>
          <a:bodyPr wrap="square" rtlCol="0">
            <a:spAutoFit/>
          </a:bodyPr>
          <a:lstStyle/>
          <a:p>
            <a:pPr algn="ctr"/>
            <a:r>
              <a:rPr lang="zh-CN" altLang="en-US" sz="2800" dirty="0"/>
              <a:t>缎纹</a:t>
            </a:r>
          </a:p>
        </p:txBody>
      </p:sp>
      <p:pic>
        <p:nvPicPr>
          <p:cNvPr id="19" name="图片 18">
            <a:extLst>
              <a:ext uri="{FF2B5EF4-FFF2-40B4-BE49-F238E27FC236}">
                <a16:creationId xmlns:a16="http://schemas.microsoft.com/office/drawing/2014/main" id="{C83A4B83-AE4B-4169-84CF-CAE5D60A0F5A}"/>
              </a:ext>
            </a:extLst>
          </p:cNvPr>
          <p:cNvPicPr>
            <a:picLocks noChangeAspect="1"/>
          </p:cNvPicPr>
          <p:nvPr/>
        </p:nvPicPr>
        <p:blipFill>
          <a:blip r:embed="rId3"/>
          <a:stretch>
            <a:fillRect/>
          </a:stretch>
        </p:blipFill>
        <p:spPr>
          <a:xfrm>
            <a:off x="5104498" y="3381091"/>
            <a:ext cx="2078992" cy="1961312"/>
          </a:xfrm>
          <a:prstGeom prst="rect">
            <a:avLst/>
          </a:prstGeom>
        </p:spPr>
      </p:pic>
      <p:pic>
        <p:nvPicPr>
          <p:cNvPr id="20" name="图片 19">
            <a:extLst>
              <a:ext uri="{FF2B5EF4-FFF2-40B4-BE49-F238E27FC236}">
                <a16:creationId xmlns:a16="http://schemas.microsoft.com/office/drawing/2014/main" id="{CB2E49AF-1ED9-4F0A-9E66-F9F227B8E5A0}"/>
              </a:ext>
            </a:extLst>
          </p:cNvPr>
          <p:cNvPicPr>
            <a:picLocks noChangeAspect="1"/>
          </p:cNvPicPr>
          <p:nvPr/>
        </p:nvPicPr>
        <p:blipFill>
          <a:blip r:embed="rId4"/>
          <a:stretch>
            <a:fillRect/>
          </a:stretch>
        </p:blipFill>
        <p:spPr>
          <a:xfrm>
            <a:off x="8692993" y="3380647"/>
            <a:ext cx="1961756" cy="1961756"/>
          </a:xfrm>
          <a:prstGeom prst="rect">
            <a:avLst/>
          </a:prstGeom>
        </p:spPr>
      </p:pic>
      <p:pic>
        <p:nvPicPr>
          <p:cNvPr id="21" name="图片 20">
            <a:extLst>
              <a:ext uri="{FF2B5EF4-FFF2-40B4-BE49-F238E27FC236}">
                <a16:creationId xmlns:a16="http://schemas.microsoft.com/office/drawing/2014/main" id="{CFCF540E-4C3B-4D08-97B0-A0DC9A040188}"/>
              </a:ext>
            </a:extLst>
          </p:cNvPr>
          <p:cNvPicPr>
            <a:picLocks noChangeAspect="1"/>
          </p:cNvPicPr>
          <p:nvPr/>
        </p:nvPicPr>
        <p:blipFill>
          <a:blip r:embed="rId5"/>
          <a:stretch>
            <a:fillRect/>
          </a:stretch>
        </p:blipFill>
        <p:spPr>
          <a:xfrm>
            <a:off x="1606116" y="3381091"/>
            <a:ext cx="1961756" cy="1961756"/>
          </a:xfrm>
          <a:prstGeom prst="rect">
            <a:avLst/>
          </a:prstGeom>
        </p:spPr>
      </p:pic>
      <p:sp>
        <p:nvSpPr>
          <p:cNvPr id="5" name="灯片编号占位符 4">
            <a:extLst>
              <a:ext uri="{FF2B5EF4-FFF2-40B4-BE49-F238E27FC236}">
                <a16:creationId xmlns:a16="http://schemas.microsoft.com/office/drawing/2014/main" id="{EF7406F4-F3C9-4C02-A9CE-CE1501F29BE9}"/>
              </a:ext>
            </a:extLst>
          </p:cNvPr>
          <p:cNvSpPr>
            <a:spLocks noGrp="1"/>
          </p:cNvSpPr>
          <p:nvPr>
            <p:ph type="sldNum" sz="quarter" idx="4"/>
          </p:nvPr>
        </p:nvSpPr>
        <p:spPr/>
        <p:txBody>
          <a:bodyPr/>
          <a:lstStyle/>
          <a:p>
            <a:fld id="{CEDF435E-B3EF-42D1-AF76-0DD2579A66A6}" type="slidenum">
              <a:rPr lang="zh-CN" altLang="en-US" smtClean="0"/>
              <a:t>42</a:t>
            </a:fld>
            <a:endParaRPr lang="zh-CN" altLang="en-US"/>
          </a:p>
        </p:txBody>
      </p:sp>
      <p:pic>
        <p:nvPicPr>
          <p:cNvPr id="22" name="图片 21">
            <a:extLst>
              <a:ext uri="{FF2B5EF4-FFF2-40B4-BE49-F238E27FC236}">
                <a16:creationId xmlns:a16="http://schemas.microsoft.com/office/drawing/2014/main" id="{F2F67F3B-2836-4FD2-86D6-64CCD25577ED}"/>
              </a:ext>
            </a:extLst>
          </p:cNvPr>
          <p:cNvPicPr>
            <a:picLocks noChangeAspect="1"/>
          </p:cNvPicPr>
          <p:nvPr/>
        </p:nvPicPr>
        <p:blipFill>
          <a:blip r:embed="rId6"/>
          <a:stretch>
            <a:fillRect/>
          </a:stretch>
        </p:blipFill>
        <p:spPr>
          <a:xfrm>
            <a:off x="5104498" y="1015037"/>
            <a:ext cx="1983004" cy="1958292"/>
          </a:xfrm>
          <a:prstGeom prst="rect">
            <a:avLst/>
          </a:prstGeom>
        </p:spPr>
      </p:pic>
      <p:pic>
        <p:nvPicPr>
          <p:cNvPr id="23" name="图片 22">
            <a:extLst>
              <a:ext uri="{FF2B5EF4-FFF2-40B4-BE49-F238E27FC236}">
                <a16:creationId xmlns:a16="http://schemas.microsoft.com/office/drawing/2014/main" id="{96347175-42C4-4A1B-82CD-D16D2FCD3BF6}"/>
              </a:ext>
            </a:extLst>
          </p:cNvPr>
          <p:cNvPicPr>
            <a:picLocks noChangeAspect="1"/>
          </p:cNvPicPr>
          <p:nvPr/>
        </p:nvPicPr>
        <p:blipFill>
          <a:blip r:embed="rId7"/>
          <a:stretch>
            <a:fillRect/>
          </a:stretch>
        </p:blipFill>
        <p:spPr>
          <a:xfrm>
            <a:off x="8714757" y="1018474"/>
            <a:ext cx="1939992" cy="1958292"/>
          </a:xfrm>
          <a:prstGeom prst="rect">
            <a:avLst/>
          </a:prstGeom>
        </p:spPr>
      </p:pic>
      <p:pic>
        <p:nvPicPr>
          <p:cNvPr id="24" name="图片 23">
            <a:extLst>
              <a:ext uri="{FF2B5EF4-FFF2-40B4-BE49-F238E27FC236}">
                <a16:creationId xmlns:a16="http://schemas.microsoft.com/office/drawing/2014/main" id="{BC9D482E-F42B-4C7A-9F46-F5BDB4E9EE6C}"/>
              </a:ext>
            </a:extLst>
          </p:cNvPr>
          <p:cNvPicPr>
            <a:picLocks noChangeAspect="1"/>
          </p:cNvPicPr>
          <p:nvPr/>
        </p:nvPicPr>
        <p:blipFill>
          <a:blip r:embed="rId8"/>
          <a:stretch>
            <a:fillRect/>
          </a:stretch>
        </p:blipFill>
        <p:spPr>
          <a:xfrm>
            <a:off x="1587728" y="1018474"/>
            <a:ext cx="1942874" cy="1958292"/>
          </a:xfrm>
          <a:prstGeom prst="rect">
            <a:avLst/>
          </a:prstGeom>
        </p:spPr>
      </p:pic>
    </p:spTree>
    <p:extLst>
      <p:ext uri="{BB962C8B-B14F-4D97-AF65-F5344CB8AC3E}">
        <p14:creationId xmlns:p14="http://schemas.microsoft.com/office/powerpoint/2010/main" val="2480935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2" y="0"/>
            <a:ext cx="1205535"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nvGrpSpPr>
          <p:cNvPr id="8" name="Group 3">
            <a:extLst>
              <a:ext uri="{FF2B5EF4-FFF2-40B4-BE49-F238E27FC236}">
                <a16:creationId xmlns:a16="http://schemas.microsoft.com/office/drawing/2014/main" id="{9B202914-09B5-4F27-B879-3AFE99B5C6EC}"/>
              </a:ext>
            </a:extLst>
          </p:cNvPr>
          <p:cNvGrpSpPr/>
          <p:nvPr/>
        </p:nvGrpSpPr>
        <p:grpSpPr>
          <a:xfrm flipH="1">
            <a:off x="962645" y="3509509"/>
            <a:ext cx="485775" cy="485775"/>
            <a:chOff x="0" y="0"/>
            <a:chExt cx="6350000" cy="6350000"/>
          </a:xfrm>
          <a:solidFill>
            <a:srgbClr val="C00000"/>
          </a:solidFill>
        </p:grpSpPr>
        <p:sp>
          <p:nvSpPr>
            <p:cNvPr id="9" name="Freeform 4">
              <a:extLst>
                <a:ext uri="{FF2B5EF4-FFF2-40B4-BE49-F238E27FC236}">
                  <a16:creationId xmlns:a16="http://schemas.microsoft.com/office/drawing/2014/main" id="{E311DB26-1BD3-462D-AF79-13647AC015E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5" name="文本框 4">
            <a:extLst>
              <a:ext uri="{FF2B5EF4-FFF2-40B4-BE49-F238E27FC236}">
                <a16:creationId xmlns:a16="http://schemas.microsoft.com/office/drawing/2014/main" id="{FB139700-940C-45CA-9209-5B1D8C885FB3}"/>
              </a:ext>
            </a:extLst>
          </p:cNvPr>
          <p:cNvSpPr txBox="1"/>
          <p:nvPr/>
        </p:nvSpPr>
        <p:spPr>
          <a:xfrm>
            <a:off x="1874624" y="3429230"/>
            <a:ext cx="3774336" cy="646331"/>
          </a:xfrm>
          <a:prstGeom prst="rect">
            <a:avLst/>
          </a:prstGeom>
          <a:noFill/>
        </p:spPr>
        <p:txBody>
          <a:bodyPr wrap="square" rtlCol="0">
            <a:spAutoFit/>
          </a:bodyPr>
          <a:lstStyle/>
          <a:p>
            <a:r>
              <a:rPr lang="zh-CN" altLang="en-US" sz="3600" dirty="0">
                <a:solidFill>
                  <a:schemeClr val="bg1">
                    <a:lumMod val="65000"/>
                  </a:schemeClr>
                </a:solidFill>
              </a:rPr>
              <a:t>方案迭代</a:t>
            </a:r>
          </a:p>
        </p:txBody>
      </p:sp>
      <p:grpSp>
        <p:nvGrpSpPr>
          <p:cNvPr id="10" name="Group 3">
            <a:extLst>
              <a:ext uri="{FF2B5EF4-FFF2-40B4-BE49-F238E27FC236}">
                <a16:creationId xmlns:a16="http://schemas.microsoft.com/office/drawing/2014/main" id="{E7311F87-B1DB-4BC9-94E6-143F1F583385}"/>
              </a:ext>
            </a:extLst>
          </p:cNvPr>
          <p:cNvGrpSpPr/>
          <p:nvPr/>
        </p:nvGrpSpPr>
        <p:grpSpPr>
          <a:xfrm flipH="1">
            <a:off x="962645" y="4552895"/>
            <a:ext cx="485775" cy="485775"/>
            <a:chOff x="0" y="0"/>
            <a:chExt cx="6350000" cy="6350000"/>
          </a:xfrm>
          <a:solidFill>
            <a:srgbClr val="C00000"/>
          </a:solidFill>
        </p:grpSpPr>
        <p:sp>
          <p:nvSpPr>
            <p:cNvPr id="11" name="Freeform 4">
              <a:extLst>
                <a:ext uri="{FF2B5EF4-FFF2-40B4-BE49-F238E27FC236}">
                  <a16:creationId xmlns:a16="http://schemas.microsoft.com/office/drawing/2014/main" id="{9EB167A3-88E3-4B48-A7D2-1CC456846E9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2" name="文本框 11">
            <a:extLst>
              <a:ext uri="{FF2B5EF4-FFF2-40B4-BE49-F238E27FC236}">
                <a16:creationId xmlns:a16="http://schemas.microsoft.com/office/drawing/2014/main" id="{83E7D2D8-CCF8-40D4-8611-BD1D123B15CD}"/>
              </a:ext>
            </a:extLst>
          </p:cNvPr>
          <p:cNvSpPr txBox="1"/>
          <p:nvPr/>
        </p:nvSpPr>
        <p:spPr>
          <a:xfrm>
            <a:off x="1874624" y="4472616"/>
            <a:ext cx="3774336" cy="646331"/>
          </a:xfrm>
          <a:prstGeom prst="rect">
            <a:avLst/>
          </a:prstGeom>
          <a:noFill/>
        </p:spPr>
        <p:txBody>
          <a:bodyPr wrap="square" rtlCol="0">
            <a:spAutoFit/>
          </a:bodyPr>
          <a:lstStyle/>
          <a:p>
            <a:r>
              <a:rPr lang="zh-CN" altLang="en-US" sz="3600" dirty="0">
                <a:solidFill>
                  <a:schemeClr val="bg1">
                    <a:lumMod val="65000"/>
                  </a:schemeClr>
                </a:solidFill>
              </a:rPr>
              <a:t>推广</a:t>
            </a:r>
          </a:p>
        </p:txBody>
      </p:sp>
      <p:grpSp>
        <p:nvGrpSpPr>
          <p:cNvPr id="13" name="Group 3">
            <a:extLst>
              <a:ext uri="{FF2B5EF4-FFF2-40B4-BE49-F238E27FC236}">
                <a16:creationId xmlns:a16="http://schemas.microsoft.com/office/drawing/2014/main" id="{77A9411A-694A-44C8-8DC3-867837152ECD}"/>
              </a:ext>
            </a:extLst>
          </p:cNvPr>
          <p:cNvGrpSpPr/>
          <p:nvPr/>
        </p:nvGrpSpPr>
        <p:grpSpPr>
          <a:xfrm flipH="1">
            <a:off x="962645" y="5660996"/>
            <a:ext cx="485775" cy="485775"/>
            <a:chOff x="0" y="0"/>
            <a:chExt cx="6350000" cy="6350000"/>
          </a:xfrm>
          <a:solidFill>
            <a:srgbClr val="C00000"/>
          </a:solidFill>
        </p:grpSpPr>
        <p:sp>
          <p:nvSpPr>
            <p:cNvPr id="14" name="Freeform 4">
              <a:extLst>
                <a:ext uri="{FF2B5EF4-FFF2-40B4-BE49-F238E27FC236}">
                  <a16:creationId xmlns:a16="http://schemas.microsoft.com/office/drawing/2014/main" id="{479A1887-7D37-48DE-965E-114907B35C3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5" name="文本框 14">
            <a:extLst>
              <a:ext uri="{FF2B5EF4-FFF2-40B4-BE49-F238E27FC236}">
                <a16:creationId xmlns:a16="http://schemas.microsoft.com/office/drawing/2014/main" id="{A79F211A-018C-4D7E-89DB-659444A4F239}"/>
              </a:ext>
            </a:extLst>
          </p:cNvPr>
          <p:cNvSpPr txBox="1"/>
          <p:nvPr/>
        </p:nvSpPr>
        <p:spPr>
          <a:xfrm>
            <a:off x="1874624" y="5580717"/>
            <a:ext cx="3774336" cy="646331"/>
          </a:xfrm>
          <a:prstGeom prst="rect">
            <a:avLst/>
          </a:prstGeom>
          <a:noFill/>
        </p:spPr>
        <p:txBody>
          <a:bodyPr wrap="square" rtlCol="0">
            <a:spAutoFit/>
          </a:bodyPr>
          <a:lstStyle/>
          <a:p>
            <a:r>
              <a:rPr lang="zh-CN" altLang="en-US" sz="3600" dirty="0"/>
              <a:t>总结</a:t>
            </a: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grpSp>
        <p:nvGrpSpPr>
          <p:cNvPr id="17" name="Group 3">
            <a:extLst>
              <a:ext uri="{FF2B5EF4-FFF2-40B4-BE49-F238E27FC236}">
                <a16:creationId xmlns:a16="http://schemas.microsoft.com/office/drawing/2014/main" id="{A3167CDB-1785-476B-806A-A259DB5149FA}"/>
              </a:ext>
            </a:extLst>
          </p:cNvPr>
          <p:cNvGrpSpPr/>
          <p:nvPr/>
        </p:nvGrpSpPr>
        <p:grpSpPr>
          <a:xfrm flipH="1">
            <a:off x="954787" y="1327651"/>
            <a:ext cx="485775" cy="485775"/>
            <a:chOff x="0" y="0"/>
            <a:chExt cx="6350000" cy="6350000"/>
          </a:xfrm>
          <a:solidFill>
            <a:srgbClr val="C00000"/>
          </a:solidFill>
        </p:grpSpPr>
        <p:sp>
          <p:nvSpPr>
            <p:cNvPr id="18" name="Freeform 4">
              <a:extLst>
                <a:ext uri="{FF2B5EF4-FFF2-40B4-BE49-F238E27FC236}">
                  <a16:creationId xmlns:a16="http://schemas.microsoft.com/office/drawing/2014/main" id="{363A6C09-FB19-4D06-B699-2F4DD5FCAC5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9" name="文本框 18">
            <a:extLst>
              <a:ext uri="{FF2B5EF4-FFF2-40B4-BE49-F238E27FC236}">
                <a16:creationId xmlns:a16="http://schemas.microsoft.com/office/drawing/2014/main" id="{D76361C0-D23C-4CBE-B023-8B0AFB165EC2}"/>
              </a:ext>
            </a:extLst>
          </p:cNvPr>
          <p:cNvSpPr txBox="1"/>
          <p:nvPr/>
        </p:nvSpPr>
        <p:spPr>
          <a:xfrm>
            <a:off x="1866766" y="1247372"/>
            <a:ext cx="3774336" cy="646331"/>
          </a:xfrm>
          <a:prstGeom prst="rect">
            <a:avLst/>
          </a:prstGeom>
          <a:noFill/>
        </p:spPr>
        <p:txBody>
          <a:bodyPr wrap="square" rtlCol="0">
            <a:spAutoFit/>
          </a:bodyPr>
          <a:lstStyle/>
          <a:p>
            <a:r>
              <a:rPr lang="zh-CN" altLang="en-US" sz="3600" dirty="0">
                <a:solidFill>
                  <a:schemeClr val="bg1">
                    <a:lumMod val="65000"/>
                  </a:schemeClr>
                </a:solidFill>
              </a:rPr>
              <a:t>问题重述</a:t>
            </a:r>
          </a:p>
        </p:txBody>
      </p:sp>
      <p:grpSp>
        <p:nvGrpSpPr>
          <p:cNvPr id="21" name="Group 3">
            <a:extLst>
              <a:ext uri="{FF2B5EF4-FFF2-40B4-BE49-F238E27FC236}">
                <a16:creationId xmlns:a16="http://schemas.microsoft.com/office/drawing/2014/main" id="{06BB5773-72F1-41E6-ADCA-F85CFA632593}"/>
              </a:ext>
            </a:extLst>
          </p:cNvPr>
          <p:cNvGrpSpPr/>
          <p:nvPr/>
        </p:nvGrpSpPr>
        <p:grpSpPr>
          <a:xfrm flipH="1">
            <a:off x="958102" y="2444147"/>
            <a:ext cx="485775" cy="485775"/>
            <a:chOff x="0" y="0"/>
            <a:chExt cx="6350000" cy="6350000"/>
          </a:xfrm>
          <a:solidFill>
            <a:srgbClr val="C00000"/>
          </a:solidFill>
        </p:grpSpPr>
        <p:sp>
          <p:nvSpPr>
            <p:cNvPr id="22" name="Freeform 4">
              <a:extLst>
                <a:ext uri="{FF2B5EF4-FFF2-40B4-BE49-F238E27FC236}">
                  <a16:creationId xmlns:a16="http://schemas.microsoft.com/office/drawing/2014/main" id="{33DD05B5-D994-40BC-8EA4-CA2549E1D02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23" name="文本框 22">
            <a:extLst>
              <a:ext uri="{FF2B5EF4-FFF2-40B4-BE49-F238E27FC236}">
                <a16:creationId xmlns:a16="http://schemas.microsoft.com/office/drawing/2014/main" id="{330EE1EF-EBB2-46DC-B0A1-946E4A29593B}"/>
              </a:ext>
            </a:extLst>
          </p:cNvPr>
          <p:cNvSpPr txBox="1"/>
          <p:nvPr/>
        </p:nvSpPr>
        <p:spPr>
          <a:xfrm>
            <a:off x="1870081" y="2363868"/>
            <a:ext cx="3774336" cy="646331"/>
          </a:xfrm>
          <a:prstGeom prst="rect">
            <a:avLst/>
          </a:prstGeom>
          <a:noFill/>
        </p:spPr>
        <p:txBody>
          <a:bodyPr wrap="square" rtlCol="0">
            <a:spAutoFit/>
          </a:bodyPr>
          <a:lstStyle/>
          <a:p>
            <a:r>
              <a:rPr lang="zh-CN" altLang="en-US" sz="3600" dirty="0">
                <a:solidFill>
                  <a:schemeClr val="bg1">
                    <a:lumMod val="65000"/>
                  </a:schemeClr>
                </a:solidFill>
              </a:rPr>
              <a:t>基本模型</a:t>
            </a:r>
          </a:p>
        </p:txBody>
      </p:sp>
      <p:sp>
        <p:nvSpPr>
          <p:cNvPr id="6" name="灯片编号占位符 5">
            <a:extLst>
              <a:ext uri="{FF2B5EF4-FFF2-40B4-BE49-F238E27FC236}">
                <a16:creationId xmlns:a16="http://schemas.microsoft.com/office/drawing/2014/main" id="{6E560B06-6B81-4687-BDFC-F02B3651781B}"/>
              </a:ext>
            </a:extLst>
          </p:cNvPr>
          <p:cNvSpPr>
            <a:spLocks noGrp="1"/>
          </p:cNvSpPr>
          <p:nvPr>
            <p:ph type="sldNum" sz="quarter" idx="4"/>
          </p:nvPr>
        </p:nvSpPr>
        <p:spPr/>
        <p:txBody>
          <a:bodyPr/>
          <a:lstStyle/>
          <a:p>
            <a:fld id="{CEDF435E-B3EF-42D1-AF76-0DD2579A66A6}" type="slidenum">
              <a:rPr lang="zh-CN" altLang="en-US" smtClean="0"/>
              <a:t>43</a:t>
            </a:fld>
            <a:endParaRPr lang="zh-CN" altLang="en-US"/>
          </a:p>
        </p:txBody>
      </p:sp>
    </p:spTree>
    <p:extLst>
      <p:ext uri="{BB962C8B-B14F-4D97-AF65-F5344CB8AC3E}">
        <p14:creationId xmlns:p14="http://schemas.microsoft.com/office/powerpoint/2010/main" val="3985731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438961" y="295989"/>
            <a:ext cx="5079995" cy="830997"/>
          </a:xfrm>
          <a:prstGeom prst="rect">
            <a:avLst/>
          </a:prstGeom>
          <a:noFill/>
        </p:spPr>
        <p:txBody>
          <a:bodyPr wrap="square" rtlCol="0">
            <a:spAutoFit/>
          </a:bodyPr>
          <a:lstStyle/>
          <a:p>
            <a:pPr algn="ctr"/>
            <a:r>
              <a:rPr lang="zh-CN" altLang="en-US" sz="4800" dirty="0"/>
              <a:t>五、总结</a:t>
            </a:r>
          </a:p>
        </p:txBody>
      </p:sp>
      <p:sp>
        <p:nvSpPr>
          <p:cNvPr id="8" name="灯片编号占位符 7">
            <a:extLst>
              <a:ext uri="{FF2B5EF4-FFF2-40B4-BE49-F238E27FC236}">
                <a16:creationId xmlns:a16="http://schemas.microsoft.com/office/drawing/2014/main" id="{5F193058-A8C8-4174-BA71-D7E73B9D336D}"/>
              </a:ext>
            </a:extLst>
          </p:cNvPr>
          <p:cNvSpPr>
            <a:spLocks noGrp="1"/>
          </p:cNvSpPr>
          <p:nvPr>
            <p:ph type="sldNum" sz="quarter" idx="4"/>
          </p:nvPr>
        </p:nvSpPr>
        <p:spPr/>
        <p:txBody>
          <a:bodyPr/>
          <a:lstStyle/>
          <a:p>
            <a:fld id="{CEDF435E-B3EF-42D1-AF76-0DD2579A66A6}" type="slidenum">
              <a:rPr lang="zh-CN" altLang="en-US" smtClean="0"/>
              <a:t>44</a:t>
            </a:fld>
            <a:endParaRPr lang="zh-CN" altLang="en-US"/>
          </a:p>
        </p:txBody>
      </p:sp>
      <p:sp>
        <p:nvSpPr>
          <p:cNvPr id="5" name="文本框 4">
            <a:extLst>
              <a:ext uri="{FF2B5EF4-FFF2-40B4-BE49-F238E27FC236}">
                <a16:creationId xmlns:a16="http://schemas.microsoft.com/office/drawing/2014/main" id="{0FBD8B56-A747-41A6-8647-C34BB20E1F29}"/>
              </a:ext>
            </a:extLst>
          </p:cNvPr>
          <p:cNvSpPr txBox="1"/>
          <p:nvPr/>
        </p:nvSpPr>
        <p:spPr>
          <a:xfrm>
            <a:off x="438961" y="2378528"/>
            <a:ext cx="8443782" cy="2608856"/>
          </a:xfrm>
          <a:prstGeom prst="rect">
            <a:avLst/>
          </a:prstGeom>
          <a:noFill/>
        </p:spPr>
        <p:txBody>
          <a:bodyPr wrap="square" rtlCol="0">
            <a:spAutoFit/>
          </a:bodyPr>
          <a:lstStyle/>
          <a:p>
            <a:pPr marL="342900" indent="-342900">
              <a:lnSpc>
                <a:spcPct val="150000"/>
              </a:lnSpc>
              <a:buFont typeface="+mj-lt"/>
              <a:buAutoNum type="arabicPeriod"/>
            </a:pPr>
            <a:r>
              <a:rPr lang="zh-CN" altLang="en-US" sz="2800" dirty="0"/>
              <a:t>解释了原有织物密度镜的原理，并对其进行了迭代改进</a:t>
            </a:r>
            <a:endParaRPr lang="en-US" altLang="zh-CN" sz="2800" dirty="0"/>
          </a:p>
          <a:p>
            <a:pPr marL="342900" indent="-342900">
              <a:lnSpc>
                <a:spcPct val="150000"/>
              </a:lnSpc>
              <a:buFont typeface="+mj-lt"/>
              <a:buAutoNum type="arabicPeriod"/>
            </a:pPr>
            <a:r>
              <a:rPr lang="zh-CN" altLang="en-US" sz="2800" dirty="0"/>
              <a:t>利用傅里叶变换的方法说明了织物密度镜适用于更为复杂的织物</a:t>
            </a:r>
          </a:p>
        </p:txBody>
      </p:sp>
      <p:pic>
        <p:nvPicPr>
          <p:cNvPr id="9" name="图片 8">
            <a:extLst>
              <a:ext uri="{FF2B5EF4-FFF2-40B4-BE49-F238E27FC236}">
                <a16:creationId xmlns:a16="http://schemas.microsoft.com/office/drawing/2014/main" id="{096366A6-0973-4B2C-8731-6F59E18C7B3E}"/>
              </a:ext>
            </a:extLst>
          </p:cNvPr>
          <p:cNvPicPr>
            <a:picLocks noChangeAspect="1"/>
          </p:cNvPicPr>
          <p:nvPr/>
        </p:nvPicPr>
        <p:blipFill>
          <a:blip r:embed="rId3"/>
          <a:stretch>
            <a:fillRect/>
          </a:stretch>
        </p:blipFill>
        <p:spPr>
          <a:xfrm>
            <a:off x="8882743" y="3041769"/>
            <a:ext cx="2953657" cy="1472400"/>
          </a:xfrm>
          <a:prstGeom prst="rect">
            <a:avLst/>
          </a:prstGeom>
        </p:spPr>
      </p:pic>
      <p:pic>
        <p:nvPicPr>
          <p:cNvPr id="10" name="图片 9">
            <a:extLst>
              <a:ext uri="{FF2B5EF4-FFF2-40B4-BE49-F238E27FC236}">
                <a16:creationId xmlns:a16="http://schemas.microsoft.com/office/drawing/2014/main" id="{FDE26827-777A-4CC2-AC13-C0E1250B8717}"/>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rot="16200000">
            <a:off x="6464641" y="561380"/>
            <a:ext cx="1472401" cy="2533882"/>
          </a:xfrm>
          <a:prstGeom prst="rect">
            <a:avLst/>
          </a:prstGeom>
        </p:spPr>
      </p:pic>
    </p:spTree>
    <p:extLst>
      <p:ext uri="{BB962C8B-B14F-4D97-AF65-F5344CB8AC3E}">
        <p14:creationId xmlns:p14="http://schemas.microsoft.com/office/powerpoint/2010/main" val="165765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9" name="Freeform 4">
            <a:extLst>
              <a:ext uri="{FF2B5EF4-FFF2-40B4-BE49-F238E27FC236}">
                <a16:creationId xmlns:a16="http://schemas.microsoft.com/office/drawing/2014/main" id="{99EF5263-2A77-494D-A96A-9F427C7C40B4}"/>
              </a:ext>
            </a:extLst>
          </p:cNvPr>
          <p:cNvSpPr/>
          <p:nvPr/>
        </p:nvSpPr>
        <p:spPr>
          <a:xfrm>
            <a:off x="10913578" y="5599276"/>
            <a:ext cx="1592552" cy="15696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0" name="AutoShape 5">
            <a:extLst>
              <a:ext uri="{FF2B5EF4-FFF2-40B4-BE49-F238E27FC236}">
                <a16:creationId xmlns:a16="http://schemas.microsoft.com/office/drawing/2014/main" id="{9BC6D698-13A5-4DF3-AB4C-5FC0C0918373}"/>
              </a:ext>
            </a:extLst>
          </p:cNvPr>
          <p:cNvSpPr/>
          <p:nvPr/>
        </p:nvSpPr>
        <p:spPr>
          <a:xfrm rot="10800000" flipH="1">
            <a:off x="11660528" y="4800264"/>
            <a:ext cx="45719" cy="120195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1" name="AutoShape 6">
            <a:extLst>
              <a:ext uri="{FF2B5EF4-FFF2-40B4-BE49-F238E27FC236}">
                <a16:creationId xmlns:a16="http://schemas.microsoft.com/office/drawing/2014/main" id="{0337A89E-F0B1-4BD5-948A-6A778983186C}"/>
              </a:ext>
            </a:extLst>
          </p:cNvPr>
          <p:cNvSpPr/>
          <p:nvPr/>
        </p:nvSpPr>
        <p:spPr>
          <a:xfrm rot="10800000" flipH="1">
            <a:off x="11467313" y="5006862"/>
            <a:ext cx="45719" cy="120195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656080" y="295989"/>
            <a:ext cx="5962262" cy="830997"/>
          </a:xfrm>
          <a:prstGeom prst="rect">
            <a:avLst/>
          </a:prstGeom>
          <a:noFill/>
        </p:spPr>
        <p:txBody>
          <a:bodyPr wrap="square" rtlCol="0">
            <a:spAutoFit/>
          </a:bodyPr>
          <a:lstStyle/>
          <a:p>
            <a:pPr algn="ctr"/>
            <a:r>
              <a:rPr lang="zh-CN" altLang="en-US" sz="4800" dirty="0"/>
              <a:t>垂直方向纺线的影响</a:t>
            </a:r>
          </a:p>
        </p:txBody>
      </p:sp>
      <p:pic>
        <p:nvPicPr>
          <p:cNvPr id="12" name="图片 11">
            <a:extLst>
              <a:ext uri="{FF2B5EF4-FFF2-40B4-BE49-F238E27FC236}">
                <a16:creationId xmlns:a16="http://schemas.microsoft.com/office/drawing/2014/main" id="{5A84BCA1-9C87-4442-849E-8090E5D5DE5F}"/>
              </a:ext>
            </a:extLst>
          </p:cNvPr>
          <p:cNvPicPr>
            <a:picLocks noChangeAspect="1"/>
          </p:cNvPicPr>
          <p:nvPr/>
        </p:nvPicPr>
        <p:blipFill>
          <a:blip r:embed="rId3"/>
          <a:stretch>
            <a:fillRect/>
          </a:stretch>
        </p:blipFill>
        <p:spPr>
          <a:xfrm>
            <a:off x="3092546" y="1635368"/>
            <a:ext cx="6468208" cy="4635549"/>
          </a:xfrm>
          <a:prstGeom prst="rect">
            <a:avLst/>
          </a:prstGeom>
        </p:spPr>
      </p:pic>
      <p:pic>
        <p:nvPicPr>
          <p:cNvPr id="15" name="图片 14">
            <a:extLst>
              <a:ext uri="{FF2B5EF4-FFF2-40B4-BE49-F238E27FC236}">
                <a16:creationId xmlns:a16="http://schemas.microsoft.com/office/drawing/2014/main" id="{A0DA7E31-A88A-45BA-A56D-2587B1977EB9}"/>
              </a:ext>
            </a:extLst>
          </p:cNvPr>
          <p:cNvPicPr>
            <a:picLocks noChangeAspect="1"/>
          </p:cNvPicPr>
          <p:nvPr/>
        </p:nvPicPr>
        <p:blipFill>
          <a:blip r:embed="rId4"/>
          <a:stretch>
            <a:fillRect/>
          </a:stretch>
        </p:blipFill>
        <p:spPr>
          <a:xfrm>
            <a:off x="2847825" y="1635368"/>
            <a:ext cx="6712929" cy="4475286"/>
          </a:xfrm>
          <a:prstGeom prst="rect">
            <a:avLst/>
          </a:prstGeom>
        </p:spPr>
      </p:pic>
      <p:sp>
        <p:nvSpPr>
          <p:cNvPr id="5" name="灯片编号占位符 4">
            <a:extLst>
              <a:ext uri="{FF2B5EF4-FFF2-40B4-BE49-F238E27FC236}">
                <a16:creationId xmlns:a16="http://schemas.microsoft.com/office/drawing/2014/main" id="{D3D16DA7-A2DD-4EEE-ACAD-5E9B80AC0D47}"/>
              </a:ext>
            </a:extLst>
          </p:cNvPr>
          <p:cNvSpPr>
            <a:spLocks noGrp="1"/>
          </p:cNvSpPr>
          <p:nvPr>
            <p:ph type="sldNum" sz="quarter" idx="4"/>
          </p:nvPr>
        </p:nvSpPr>
        <p:spPr/>
        <p:txBody>
          <a:bodyPr/>
          <a:lstStyle/>
          <a:p>
            <a:fld id="{CEDF435E-B3EF-42D1-AF76-0DD2579A66A6}" type="slidenum">
              <a:rPr lang="zh-CN" altLang="en-US" smtClean="0"/>
              <a:t>45</a:t>
            </a:fld>
            <a:endParaRPr lang="zh-CN" altLang="en-US"/>
          </a:p>
        </p:txBody>
      </p:sp>
    </p:spTree>
    <p:extLst>
      <p:ext uri="{BB962C8B-B14F-4D97-AF65-F5344CB8AC3E}">
        <p14:creationId xmlns:p14="http://schemas.microsoft.com/office/powerpoint/2010/main" val="178817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2" y="0"/>
            <a:ext cx="1205535"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nvGrpSpPr>
          <p:cNvPr id="8" name="Group 3">
            <a:extLst>
              <a:ext uri="{FF2B5EF4-FFF2-40B4-BE49-F238E27FC236}">
                <a16:creationId xmlns:a16="http://schemas.microsoft.com/office/drawing/2014/main" id="{9B202914-09B5-4F27-B879-3AFE99B5C6EC}"/>
              </a:ext>
            </a:extLst>
          </p:cNvPr>
          <p:cNvGrpSpPr/>
          <p:nvPr/>
        </p:nvGrpSpPr>
        <p:grpSpPr>
          <a:xfrm flipH="1">
            <a:off x="962645" y="3509509"/>
            <a:ext cx="485775" cy="485775"/>
            <a:chOff x="0" y="0"/>
            <a:chExt cx="6350000" cy="6350000"/>
          </a:xfrm>
          <a:solidFill>
            <a:srgbClr val="C00000"/>
          </a:solidFill>
        </p:grpSpPr>
        <p:sp>
          <p:nvSpPr>
            <p:cNvPr id="9" name="Freeform 4">
              <a:extLst>
                <a:ext uri="{FF2B5EF4-FFF2-40B4-BE49-F238E27FC236}">
                  <a16:creationId xmlns:a16="http://schemas.microsoft.com/office/drawing/2014/main" id="{E311DB26-1BD3-462D-AF79-13647AC015E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5" name="文本框 4">
            <a:extLst>
              <a:ext uri="{FF2B5EF4-FFF2-40B4-BE49-F238E27FC236}">
                <a16:creationId xmlns:a16="http://schemas.microsoft.com/office/drawing/2014/main" id="{FB139700-940C-45CA-9209-5B1D8C885FB3}"/>
              </a:ext>
            </a:extLst>
          </p:cNvPr>
          <p:cNvSpPr txBox="1"/>
          <p:nvPr/>
        </p:nvSpPr>
        <p:spPr>
          <a:xfrm>
            <a:off x="1874624" y="3429230"/>
            <a:ext cx="3774336" cy="646331"/>
          </a:xfrm>
          <a:prstGeom prst="rect">
            <a:avLst/>
          </a:prstGeom>
          <a:noFill/>
        </p:spPr>
        <p:txBody>
          <a:bodyPr wrap="square" rtlCol="0">
            <a:spAutoFit/>
          </a:bodyPr>
          <a:lstStyle/>
          <a:p>
            <a:r>
              <a:rPr lang="zh-CN" altLang="en-US" sz="3600" dirty="0">
                <a:solidFill>
                  <a:schemeClr val="bg1">
                    <a:lumMod val="65000"/>
                  </a:schemeClr>
                </a:solidFill>
              </a:rPr>
              <a:t>方案迭代</a:t>
            </a:r>
          </a:p>
        </p:txBody>
      </p:sp>
      <p:grpSp>
        <p:nvGrpSpPr>
          <p:cNvPr id="10" name="Group 3">
            <a:extLst>
              <a:ext uri="{FF2B5EF4-FFF2-40B4-BE49-F238E27FC236}">
                <a16:creationId xmlns:a16="http://schemas.microsoft.com/office/drawing/2014/main" id="{E7311F87-B1DB-4BC9-94E6-143F1F583385}"/>
              </a:ext>
            </a:extLst>
          </p:cNvPr>
          <p:cNvGrpSpPr/>
          <p:nvPr/>
        </p:nvGrpSpPr>
        <p:grpSpPr>
          <a:xfrm flipH="1">
            <a:off x="962645" y="4552895"/>
            <a:ext cx="485775" cy="485775"/>
            <a:chOff x="0" y="0"/>
            <a:chExt cx="6350000" cy="6350000"/>
          </a:xfrm>
          <a:solidFill>
            <a:srgbClr val="C00000"/>
          </a:solidFill>
        </p:grpSpPr>
        <p:sp>
          <p:nvSpPr>
            <p:cNvPr id="11" name="Freeform 4">
              <a:extLst>
                <a:ext uri="{FF2B5EF4-FFF2-40B4-BE49-F238E27FC236}">
                  <a16:creationId xmlns:a16="http://schemas.microsoft.com/office/drawing/2014/main" id="{9EB167A3-88E3-4B48-A7D2-1CC456846E9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2" name="文本框 11">
            <a:extLst>
              <a:ext uri="{FF2B5EF4-FFF2-40B4-BE49-F238E27FC236}">
                <a16:creationId xmlns:a16="http://schemas.microsoft.com/office/drawing/2014/main" id="{83E7D2D8-CCF8-40D4-8611-BD1D123B15CD}"/>
              </a:ext>
            </a:extLst>
          </p:cNvPr>
          <p:cNvSpPr txBox="1"/>
          <p:nvPr/>
        </p:nvSpPr>
        <p:spPr>
          <a:xfrm>
            <a:off x="1874624" y="4472616"/>
            <a:ext cx="3774336" cy="646331"/>
          </a:xfrm>
          <a:prstGeom prst="rect">
            <a:avLst/>
          </a:prstGeom>
          <a:noFill/>
        </p:spPr>
        <p:txBody>
          <a:bodyPr wrap="square" rtlCol="0">
            <a:spAutoFit/>
          </a:bodyPr>
          <a:lstStyle/>
          <a:p>
            <a:r>
              <a:rPr lang="zh-CN" altLang="en-US" sz="3600" dirty="0">
                <a:solidFill>
                  <a:schemeClr val="bg1">
                    <a:lumMod val="65000"/>
                  </a:schemeClr>
                </a:solidFill>
              </a:rPr>
              <a:t>推广</a:t>
            </a:r>
          </a:p>
        </p:txBody>
      </p:sp>
      <p:grpSp>
        <p:nvGrpSpPr>
          <p:cNvPr id="13" name="Group 3">
            <a:extLst>
              <a:ext uri="{FF2B5EF4-FFF2-40B4-BE49-F238E27FC236}">
                <a16:creationId xmlns:a16="http://schemas.microsoft.com/office/drawing/2014/main" id="{77A9411A-694A-44C8-8DC3-867837152ECD}"/>
              </a:ext>
            </a:extLst>
          </p:cNvPr>
          <p:cNvGrpSpPr/>
          <p:nvPr/>
        </p:nvGrpSpPr>
        <p:grpSpPr>
          <a:xfrm flipH="1">
            <a:off x="962645" y="5660996"/>
            <a:ext cx="485775" cy="485775"/>
            <a:chOff x="0" y="0"/>
            <a:chExt cx="6350000" cy="6350000"/>
          </a:xfrm>
          <a:solidFill>
            <a:srgbClr val="C00000"/>
          </a:solidFill>
        </p:grpSpPr>
        <p:sp>
          <p:nvSpPr>
            <p:cNvPr id="14" name="Freeform 4">
              <a:extLst>
                <a:ext uri="{FF2B5EF4-FFF2-40B4-BE49-F238E27FC236}">
                  <a16:creationId xmlns:a16="http://schemas.microsoft.com/office/drawing/2014/main" id="{479A1887-7D37-48DE-965E-114907B35C3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5" name="文本框 14">
            <a:extLst>
              <a:ext uri="{FF2B5EF4-FFF2-40B4-BE49-F238E27FC236}">
                <a16:creationId xmlns:a16="http://schemas.microsoft.com/office/drawing/2014/main" id="{A79F211A-018C-4D7E-89DB-659444A4F239}"/>
              </a:ext>
            </a:extLst>
          </p:cNvPr>
          <p:cNvSpPr txBox="1"/>
          <p:nvPr/>
        </p:nvSpPr>
        <p:spPr>
          <a:xfrm>
            <a:off x="1874624" y="5580717"/>
            <a:ext cx="3774336" cy="646331"/>
          </a:xfrm>
          <a:prstGeom prst="rect">
            <a:avLst/>
          </a:prstGeom>
          <a:noFill/>
        </p:spPr>
        <p:txBody>
          <a:bodyPr wrap="square" rtlCol="0">
            <a:spAutoFit/>
          </a:bodyPr>
          <a:lstStyle/>
          <a:p>
            <a:r>
              <a:rPr lang="zh-CN" altLang="en-US" sz="3600" dirty="0">
                <a:solidFill>
                  <a:schemeClr val="bg1">
                    <a:lumMod val="65000"/>
                  </a:schemeClr>
                </a:solidFill>
              </a:rPr>
              <a:t>总结</a:t>
            </a: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grpSp>
        <p:nvGrpSpPr>
          <p:cNvPr id="17" name="Group 3">
            <a:extLst>
              <a:ext uri="{FF2B5EF4-FFF2-40B4-BE49-F238E27FC236}">
                <a16:creationId xmlns:a16="http://schemas.microsoft.com/office/drawing/2014/main" id="{A3167CDB-1785-476B-806A-A259DB5149FA}"/>
              </a:ext>
            </a:extLst>
          </p:cNvPr>
          <p:cNvGrpSpPr/>
          <p:nvPr/>
        </p:nvGrpSpPr>
        <p:grpSpPr>
          <a:xfrm flipH="1">
            <a:off x="954787" y="1327651"/>
            <a:ext cx="485775" cy="485775"/>
            <a:chOff x="0" y="0"/>
            <a:chExt cx="6350000" cy="6350000"/>
          </a:xfrm>
          <a:solidFill>
            <a:srgbClr val="C00000"/>
          </a:solidFill>
        </p:grpSpPr>
        <p:sp>
          <p:nvSpPr>
            <p:cNvPr id="18" name="Freeform 4">
              <a:extLst>
                <a:ext uri="{FF2B5EF4-FFF2-40B4-BE49-F238E27FC236}">
                  <a16:creationId xmlns:a16="http://schemas.microsoft.com/office/drawing/2014/main" id="{363A6C09-FB19-4D06-B699-2F4DD5FCAC5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9" name="文本框 18">
            <a:extLst>
              <a:ext uri="{FF2B5EF4-FFF2-40B4-BE49-F238E27FC236}">
                <a16:creationId xmlns:a16="http://schemas.microsoft.com/office/drawing/2014/main" id="{D76361C0-D23C-4CBE-B023-8B0AFB165EC2}"/>
              </a:ext>
            </a:extLst>
          </p:cNvPr>
          <p:cNvSpPr txBox="1"/>
          <p:nvPr/>
        </p:nvSpPr>
        <p:spPr>
          <a:xfrm>
            <a:off x="1866766" y="1247372"/>
            <a:ext cx="3774336" cy="646331"/>
          </a:xfrm>
          <a:prstGeom prst="rect">
            <a:avLst/>
          </a:prstGeom>
          <a:noFill/>
        </p:spPr>
        <p:txBody>
          <a:bodyPr wrap="square" rtlCol="0">
            <a:spAutoFit/>
          </a:bodyPr>
          <a:lstStyle/>
          <a:p>
            <a:r>
              <a:rPr lang="zh-CN" altLang="en-US" sz="3600" dirty="0">
                <a:solidFill>
                  <a:schemeClr val="bg1">
                    <a:lumMod val="65000"/>
                  </a:schemeClr>
                </a:solidFill>
              </a:rPr>
              <a:t>问题重述</a:t>
            </a:r>
          </a:p>
        </p:txBody>
      </p:sp>
      <p:grpSp>
        <p:nvGrpSpPr>
          <p:cNvPr id="21" name="Group 3">
            <a:extLst>
              <a:ext uri="{FF2B5EF4-FFF2-40B4-BE49-F238E27FC236}">
                <a16:creationId xmlns:a16="http://schemas.microsoft.com/office/drawing/2014/main" id="{06BB5773-72F1-41E6-ADCA-F85CFA632593}"/>
              </a:ext>
            </a:extLst>
          </p:cNvPr>
          <p:cNvGrpSpPr/>
          <p:nvPr/>
        </p:nvGrpSpPr>
        <p:grpSpPr>
          <a:xfrm flipH="1">
            <a:off x="958102" y="2444147"/>
            <a:ext cx="485775" cy="485775"/>
            <a:chOff x="0" y="0"/>
            <a:chExt cx="6350000" cy="6350000"/>
          </a:xfrm>
          <a:solidFill>
            <a:srgbClr val="C00000"/>
          </a:solidFill>
        </p:grpSpPr>
        <p:sp>
          <p:nvSpPr>
            <p:cNvPr id="22" name="Freeform 4">
              <a:extLst>
                <a:ext uri="{FF2B5EF4-FFF2-40B4-BE49-F238E27FC236}">
                  <a16:creationId xmlns:a16="http://schemas.microsoft.com/office/drawing/2014/main" id="{33DD05B5-D994-40BC-8EA4-CA2549E1D02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23" name="文本框 22">
            <a:extLst>
              <a:ext uri="{FF2B5EF4-FFF2-40B4-BE49-F238E27FC236}">
                <a16:creationId xmlns:a16="http://schemas.microsoft.com/office/drawing/2014/main" id="{330EE1EF-EBB2-46DC-B0A1-946E4A29593B}"/>
              </a:ext>
            </a:extLst>
          </p:cNvPr>
          <p:cNvSpPr txBox="1"/>
          <p:nvPr/>
        </p:nvSpPr>
        <p:spPr>
          <a:xfrm>
            <a:off x="1870081" y="2363868"/>
            <a:ext cx="3774336" cy="646331"/>
          </a:xfrm>
          <a:prstGeom prst="rect">
            <a:avLst/>
          </a:prstGeom>
          <a:noFill/>
        </p:spPr>
        <p:txBody>
          <a:bodyPr wrap="square" rtlCol="0">
            <a:spAutoFit/>
          </a:bodyPr>
          <a:lstStyle/>
          <a:p>
            <a:r>
              <a:rPr lang="zh-CN" altLang="en-US" sz="3600" dirty="0"/>
              <a:t>基本模型</a:t>
            </a:r>
          </a:p>
        </p:txBody>
      </p:sp>
      <p:sp>
        <p:nvSpPr>
          <p:cNvPr id="6" name="灯片编号占位符 5">
            <a:extLst>
              <a:ext uri="{FF2B5EF4-FFF2-40B4-BE49-F238E27FC236}">
                <a16:creationId xmlns:a16="http://schemas.microsoft.com/office/drawing/2014/main" id="{E5430E41-BCD3-49AB-9923-471A30E88E97}"/>
              </a:ext>
            </a:extLst>
          </p:cNvPr>
          <p:cNvSpPr>
            <a:spLocks noGrp="1"/>
          </p:cNvSpPr>
          <p:nvPr>
            <p:ph type="sldNum" sz="quarter" idx="4"/>
          </p:nvPr>
        </p:nvSpPr>
        <p:spPr/>
        <p:txBody>
          <a:bodyPr/>
          <a:lstStyle/>
          <a:p>
            <a:fld id="{CEDF435E-B3EF-42D1-AF76-0DD2579A66A6}" type="slidenum">
              <a:rPr lang="zh-CN" altLang="en-US" smtClean="0"/>
              <a:t>5</a:t>
            </a:fld>
            <a:endParaRPr lang="zh-CN" altLang="en-US"/>
          </a:p>
        </p:txBody>
      </p:sp>
    </p:spTree>
    <p:extLst>
      <p:ext uri="{BB962C8B-B14F-4D97-AF65-F5344CB8AC3E}">
        <p14:creationId xmlns:p14="http://schemas.microsoft.com/office/powerpoint/2010/main" val="163797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二、基本模型</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2D60C5F-C24D-47B5-8CD9-B759D065DEA6}"/>
                  </a:ext>
                </a:extLst>
              </p:cNvPr>
              <p:cNvSpPr txBox="1"/>
              <p:nvPr/>
            </p:nvSpPr>
            <p:spPr>
              <a:xfrm>
                <a:off x="959583" y="1657834"/>
                <a:ext cx="4357732" cy="523220"/>
              </a:xfrm>
              <a:prstGeom prst="rect">
                <a:avLst/>
              </a:prstGeom>
              <a:solidFill>
                <a:schemeClr val="bg1">
                  <a:lumMod val="65000"/>
                </a:schemeClr>
              </a:solidFill>
            </p:spPr>
            <p:txBody>
              <a:bodyPr wrap="square" rtlCol="0">
                <a:spAutoFit/>
              </a:bodyPr>
              <a:lstStyle/>
              <a:p>
                <a:r>
                  <a:rPr lang="zh-CN" altLang="en-US" sz="2800" dirty="0">
                    <a:solidFill>
                      <a:schemeClr val="bg1"/>
                    </a:solidFill>
                  </a:rPr>
                  <a:t>纺线密度：</a:t>
                </a:r>
                <a14:m>
                  <m:oMath xmlns:m="http://schemas.openxmlformats.org/officeDocument/2006/math">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10</m:t>
                        </m:r>
                      </m:e>
                      <m:sup>
                        <m:r>
                          <a:rPr lang="en-US" altLang="zh-CN" sz="2800" b="0" i="1" smtClean="0">
                            <a:solidFill>
                              <a:schemeClr val="bg1"/>
                            </a:solidFill>
                            <a:latin typeface="Cambria Math" panose="02040503050406030204" pitchFamily="18" charset="0"/>
                          </a:rPr>
                          <m:t>1</m:t>
                        </m:r>
                      </m:sup>
                    </m:sSup>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10</m:t>
                        </m:r>
                      </m:e>
                      <m:sup>
                        <m:r>
                          <a:rPr lang="en-US" altLang="zh-CN" sz="2800" b="0" i="1" smtClean="0">
                            <a:solidFill>
                              <a:schemeClr val="bg1"/>
                            </a:solidFill>
                            <a:latin typeface="Cambria Math" panose="02040503050406030204" pitchFamily="18" charset="0"/>
                          </a:rPr>
                          <m:t>2</m:t>
                        </m:r>
                      </m:sup>
                    </m:sSup>
                  </m:oMath>
                </a14:m>
                <a:r>
                  <a:rPr lang="zh-CN" altLang="en-US" sz="2800" dirty="0">
                    <a:solidFill>
                      <a:schemeClr val="bg1"/>
                    </a:solidFill>
                  </a:rPr>
                  <a:t>根</a:t>
                </a:r>
                <a14:m>
                  <m:oMath xmlns:m="http://schemas.openxmlformats.org/officeDocument/2006/math">
                    <m:r>
                      <a:rPr lang="en-US" altLang="zh-CN" sz="2800" b="0" i="1" dirty="0" smtClean="0">
                        <a:solidFill>
                          <a:schemeClr val="bg1"/>
                        </a:solidFill>
                        <a:latin typeface="Cambria Math" panose="02040503050406030204" pitchFamily="18" charset="0"/>
                      </a:rPr>
                      <m:t>/</m:t>
                    </m:r>
                    <m:r>
                      <a:rPr lang="en-US" altLang="zh-CN" sz="2800" b="0" i="1" dirty="0" smtClean="0">
                        <a:solidFill>
                          <a:schemeClr val="bg1"/>
                        </a:solidFill>
                        <a:latin typeface="Cambria Math" panose="02040503050406030204" pitchFamily="18" charset="0"/>
                      </a:rPr>
                      <m:t>𝑐𝑚</m:t>
                    </m:r>
                  </m:oMath>
                </a14:m>
                <a:endParaRPr lang="zh-CN" altLang="en-US" sz="2800" dirty="0">
                  <a:solidFill>
                    <a:schemeClr val="bg1"/>
                  </a:solidFill>
                </a:endParaRPr>
              </a:p>
            </p:txBody>
          </p:sp>
        </mc:Choice>
        <mc:Fallback xmlns="">
          <p:sp>
            <p:nvSpPr>
              <p:cNvPr id="14" name="文本框 13">
                <a:extLst>
                  <a:ext uri="{FF2B5EF4-FFF2-40B4-BE49-F238E27FC236}">
                    <a16:creationId xmlns:a16="http://schemas.microsoft.com/office/drawing/2014/main" id="{22D60C5F-C24D-47B5-8CD9-B759D065DEA6}"/>
                  </a:ext>
                </a:extLst>
              </p:cNvPr>
              <p:cNvSpPr txBox="1">
                <a:spLocks noRot="1" noChangeAspect="1" noMove="1" noResize="1" noEditPoints="1" noAdjustHandles="1" noChangeArrowheads="1" noChangeShapeType="1" noTextEdit="1"/>
              </p:cNvSpPr>
              <p:nvPr/>
            </p:nvSpPr>
            <p:spPr>
              <a:xfrm>
                <a:off x="959583" y="1657834"/>
                <a:ext cx="4357732" cy="523220"/>
              </a:xfrm>
              <a:prstGeom prst="rect">
                <a:avLst/>
              </a:prstGeom>
              <a:blipFill>
                <a:blip r:embed="rId3"/>
                <a:stretch>
                  <a:fillRect l="-2797" t="-12791" b="-31395"/>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64ABF90A-F3AC-4AF2-8DB1-4BD1C46AF3B2}"/>
              </a:ext>
            </a:extLst>
          </p:cNvPr>
          <p:cNvSpPr>
            <a:spLocks noGrp="1"/>
          </p:cNvSpPr>
          <p:nvPr>
            <p:ph type="sldNum" sz="quarter" idx="4"/>
          </p:nvPr>
        </p:nvSpPr>
        <p:spPr/>
        <p:txBody>
          <a:bodyPr/>
          <a:lstStyle/>
          <a:p>
            <a:fld id="{CEDF435E-B3EF-42D1-AF76-0DD2579A66A6}" type="slidenum">
              <a:rPr lang="zh-CN" altLang="en-US" smtClean="0"/>
              <a:t>6</a:t>
            </a:fld>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3CD826C-8212-4A15-905F-16DDABBD1775}"/>
                  </a:ext>
                </a:extLst>
              </p:cNvPr>
              <p:cNvSpPr txBox="1"/>
              <p:nvPr/>
            </p:nvSpPr>
            <p:spPr>
              <a:xfrm>
                <a:off x="665668" y="3402643"/>
                <a:ext cx="4945562" cy="523220"/>
              </a:xfrm>
              <a:prstGeom prst="rect">
                <a:avLst/>
              </a:prstGeom>
              <a:solidFill>
                <a:schemeClr val="bg1">
                  <a:lumMod val="65000"/>
                </a:schemeClr>
              </a:solidFill>
            </p:spPr>
            <p:txBody>
              <a:bodyPr wrap="square" rtlCol="0">
                <a:spAutoFit/>
              </a:bodyPr>
              <a:lstStyle/>
              <a:p>
                <a:r>
                  <a:rPr lang="zh-CN" altLang="en-US" sz="2800" dirty="0">
                    <a:solidFill>
                      <a:schemeClr val="bg1"/>
                    </a:solidFill>
                  </a:rPr>
                  <a:t>相邻纺线间距：</a:t>
                </a:r>
                <a14:m>
                  <m:oMath xmlns:m="http://schemas.openxmlformats.org/officeDocument/2006/math">
                    <m:sSup>
                      <m:sSupPr>
                        <m:ctrlPr>
                          <a:rPr lang="en-US" altLang="zh-CN" sz="2800" b="0" i="1" smtClean="0">
                            <a:solidFill>
                              <a:schemeClr val="bg1"/>
                            </a:solidFill>
                            <a:latin typeface="Cambria Math" panose="02040503050406030204" pitchFamily="18" charset="0"/>
                          </a:rPr>
                        </m:ctrlPr>
                      </m:sSupPr>
                      <m:e>
                        <m:r>
                          <a:rPr lang="en-US" altLang="zh-CN" sz="2800" b="0" i="0" smtClean="0">
                            <a:solidFill>
                              <a:schemeClr val="bg1"/>
                            </a:solidFill>
                            <a:latin typeface="Cambria Math" panose="02040503050406030204" pitchFamily="18" charset="0"/>
                          </a:rPr>
                          <m:t>1</m:t>
                        </m:r>
                        <m:r>
                          <a:rPr lang="en-US" altLang="zh-CN" sz="2800" b="0" i="1" smtClean="0">
                            <a:solidFill>
                              <a:schemeClr val="bg1"/>
                            </a:solidFill>
                            <a:latin typeface="Cambria Math" panose="02040503050406030204" pitchFamily="18" charset="0"/>
                          </a:rPr>
                          <m:t>0</m:t>
                        </m:r>
                      </m:e>
                      <m:sup>
                        <m:r>
                          <a:rPr lang="en-US" altLang="zh-CN" sz="2800" b="0" i="1" smtClean="0">
                            <a:solidFill>
                              <a:schemeClr val="bg1"/>
                            </a:solidFill>
                            <a:latin typeface="Cambria Math" panose="02040503050406030204" pitchFamily="18" charset="0"/>
                          </a:rPr>
                          <m:t>0</m:t>
                        </m:r>
                      </m:sup>
                    </m:sSup>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10</m:t>
                        </m:r>
                      </m:e>
                      <m:sup>
                        <m:r>
                          <a:rPr lang="en-US" altLang="zh-CN" sz="2800" b="0" i="1" smtClean="0">
                            <a:solidFill>
                              <a:schemeClr val="bg1"/>
                            </a:solidFill>
                            <a:latin typeface="Cambria Math" panose="02040503050406030204" pitchFamily="18" charset="0"/>
                          </a:rPr>
                          <m:t>−2</m:t>
                        </m:r>
                      </m:sup>
                    </m:sSup>
                    <m:r>
                      <a:rPr lang="en-US" altLang="zh-CN" sz="2800" b="0" i="1" smtClean="0">
                        <a:solidFill>
                          <a:schemeClr val="bg1"/>
                        </a:solidFill>
                        <a:latin typeface="Cambria Math" panose="02040503050406030204" pitchFamily="18" charset="0"/>
                      </a:rPr>
                      <m:t>𝑚</m:t>
                    </m:r>
                    <m:r>
                      <a:rPr lang="en-US" altLang="zh-CN" sz="2800" b="0" i="1" dirty="0" smtClean="0">
                        <a:solidFill>
                          <a:schemeClr val="bg1"/>
                        </a:solidFill>
                        <a:latin typeface="Cambria Math" panose="02040503050406030204" pitchFamily="18" charset="0"/>
                      </a:rPr>
                      <m:t>𝑚</m:t>
                    </m:r>
                  </m:oMath>
                </a14:m>
                <a:endParaRPr lang="zh-CN" altLang="en-US" sz="2800" dirty="0">
                  <a:solidFill>
                    <a:schemeClr val="bg1"/>
                  </a:solidFill>
                </a:endParaRPr>
              </a:p>
            </p:txBody>
          </p:sp>
        </mc:Choice>
        <mc:Fallback xmlns="">
          <p:sp>
            <p:nvSpPr>
              <p:cNvPr id="15" name="文本框 14">
                <a:extLst>
                  <a:ext uri="{FF2B5EF4-FFF2-40B4-BE49-F238E27FC236}">
                    <a16:creationId xmlns:a16="http://schemas.microsoft.com/office/drawing/2014/main" id="{23CD826C-8212-4A15-905F-16DDABBD1775}"/>
                  </a:ext>
                </a:extLst>
              </p:cNvPr>
              <p:cNvSpPr txBox="1">
                <a:spLocks noRot="1" noChangeAspect="1" noMove="1" noResize="1" noEditPoints="1" noAdjustHandles="1" noChangeArrowheads="1" noChangeShapeType="1" noTextEdit="1"/>
              </p:cNvSpPr>
              <p:nvPr/>
            </p:nvSpPr>
            <p:spPr>
              <a:xfrm>
                <a:off x="665668" y="3402643"/>
                <a:ext cx="4945562" cy="523220"/>
              </a:xfrm>
              <a:prstGeom prst="rect">
                <a:avLst/>
              </a:prstGeom>
              <a:blipFill>
                <a:blip r:embed="rId4"/>
                <a:stretch>
                  <a:fillRect l="-2466"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F0499CC-B467-40CA-9A5D-FCAA4BCA21A6}"/>
                  </a:ext>
                </a:extLst>
              </p:cNvPr>
              <p:cNvSpPr txBox="1"/>
              <p:nvPr/>
            </p:nvSpPr>
            <p:spPr>
              <a:xfrm>
                <a:off x="5874133" y="3156421"/>
                <a:ext cx="914400" cy="10300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6000" b="1" i="1" smtClean="0">
                          <a:latin typeface="Cambria Math" panose="02040503050406030204" pitchFamily="18" charset="0"/>
                        </a:rPr>
                        <m:t>≫</m:t>
                      </m:r>
                    </m:oMath>
                  </m:oMathPara>
                </a14:m>
                <a:endParaRPr lang="zh-CN" altLang="en-US" sz="6000" b="1" dirty="0"/>
              </a:p>
            </p:txBody>
          </p:sp>
        </mc:Choice>
        <mc:Fallback xmlns="">
          <p:sp>
            <p:nvSpPr>
              <p:cNvPr id="16" name="文本框 15">
                <a:extLst>
                  <a:ext uri="{FF2B5EF4-FFF2-40B4-BE49-F238E27FC236}">
                    <a16:creationId xmlns:a16="http://schemas.microsoft.com/office/drawing/2014/main" id="{3F0499CC-B467-40CA-9A5D-FCAA4BCA21A6}"/>
                  </a:ext>
                </a:extLst>
              </p:cNvPr>
              <p:cNvSpPr txBox="1">
                <a:spLocks noRot="1" noChangeAspect="1" noMove="1" noResize="1" noEditPoints="1" noAdjustHandles="1" noChangeArrowheads="1" noChangeShapeType="1" noTextEdit="1"/>
              </p:cNvSpPr>
              <p:nvPr/>
            </p:nvSpPr>
            <p:spPr>
              <a:xfrm>
                <a:off x="5874133" y="3156421"/>
                <a:ext cx="914400" cy="103002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CB40551-3F2B-4667-9404-909B9109A2E3}"/>
                  </a:ext>
                </a:extLst>
              </p:cNvPr>
              <p:cNvSpPr txBox="1"/>
              <p:nvPr/>
            </p:nvSpPr>
            <p:spPr>
              <a:xfrm>
                <a:off x="7051435" y="3386874"/>
                <a:ext cx="3862143" cy="523220"/>
              </a:xfrm>
              <a:prstGeom prst="rect">
                <a:avLst/>
              </a:prstGeom>
              <a:solidFill>
                <a:schemeClr val="bg1">
                  <a:lumMod val="65000"/>
                </a:schemeClr>
              </a:solidFill>
            </p:spPr>
            <p:txBody>
              <a:bodyPr wrap="square" rtlCol="0">
                <a:spAutoFit/>
              </a:bodyPr>
              <a:lstStyle/>
              <a:p>
                <a:r>
                  <a:rPr lang="zh-CN" altLang="en-US" sz="2800" dirty="0">
                    <a:solidFill>
                      <a:schemeClr val="bg1"/>
                    </a:solidFill>
                  </a:rPr>
                  <a:t>可见光波长：</a:t>
                </a:r>
                <a14:m>
                  <m:oMath xmlns:m="http://schemas.openxmlformats.org/officeDocument/2006/math">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10</m:t>
                        </m:r>
                      </m:e>
                      <m:sup>
                        <m:r>
                          <a:rPr lang="en-US" altLang="zh-CN" sz="2800" b="0" i="1" smtClean="0">
                            <a:solidFill>
                              <a:schemeClr val="bg1"/>
                            </a:solidFill>
                            <a:latin typeface="Cambria Math" panose="02040503050406030204" pitchFamily="18" charset="0"/>
                          </a:rPr>
                          <m:t>−4</m:t>
                        </m:r>
                      </m:sup>
                    </m:sSup>
                    <m:r>
                      <a:rPr lang="en-US" altLang="zh-CN" sz="2800" b="0" i="1" smtClean="0">
                        <a:solidFill>
                          <a:schemeClr val="bg1"/>
                        </a:solidFill>
                        <a:latin typeface="Cambria Math" panose="02040503050406030204" pitchFamily="18" charset="0"/>
                      </a:rPr>
                      <m:t>𝑚𝑚</m:t>
                    </m:r>
                  </m:oMath>
                </a14:m>
                <a:endParaRPr lang="zh-CN" altLang="en-US" sz="2800" dirty="0">
                  <a:solidFill>
                    <a:schemeClr val="bg1"/>
                  </a:solidFill>
                </a:endParaRPr>
              </a:p>
            </p:txBody>
          </p:sp>
        </mc:Choice>
        <mc:Fallback xmlns="">
          <p:sp>
            <p:nvSpPr>
              <p:cNvPr id="17" name="文本框 16">
                <a:extLst>
                  <a:ext uri="{FF2B5EF4-FFF2-40B4-BE49-F238E27FC236}">
                    <a16:creationId xmlns:a16="http://schemas.microsoft.com/office/drawing/2014/main" id="{2CB40551-3F2B-4667-9404-909B9109A2E3}"/>
                  </a:ext>
                </a:extLst>
              </p:cNvPr>
              <p:cNvSpPr txBox="1">
                <a:spLocks noRot="1" noChangeAspect="1" noMove="1" noResize="1" noEditPoints="1" noAdjustHandles="1" noChangeArrowheads="1" noChangeShapeType="1" noTextEdit="1"/>
              </p:cNvSpPr>
              <p:nvPr/>
            </p:nvSpPr>
            <p:spPr>
              <a:xfrm>
                <a:off x="7051435" y="3386874"/>
                <a:ext cx="3862143" cy="523220"/>
              </a:xfrm>
              <a:prstGeom prst="rect">
                <a:avLst/>
              </a:prstGeom>
              <a:blipFill>
                <a:blip r:embed="rId6"/>
                <a:stretch>
                  <a:fillRect l="-3318" t="-12941" b="-32941"/>
                </a:stretch>
              </a:blipFill>
            </p:spPr>
            <p:txBody>
              <a:bodyPr/>
              <a:lstStyle/>
              <a:p>
                <a:r>
                  <a:rPr lang="zh-CN" altLang="en-US">
                    <a:noFill/>
                  </a:rPr>
                  <a:t> </a:t>
                </a:r>
              </a:p>
            </p:txBody>
          </p:sp>
        </mc:Fallback>
      </mc:AlternateContent>
      <p:sp>
        <p:nvSpPr>
          <p:cNvPr id="18" name="箭头: 下 17">
            <a:extLst>
              <a:ext uri="{FF2B5EF4-FFF2-40B4-BE49-F238E27FC236}">
                <a16:creationId xmlns:a16="http://schemas.microsoft.com/office/drawing/2014/main" id="{652B19BD-7328-4F27-85EC-764D009686AD}"/>
              </a:ext>
            </a:extLst>
          </p:cNvPr>
          <p:cNvSpPr/>
          <p:nvPr/>
        </p:nvSpPr>
        <p:spPr>
          <a:xfrm>
            <a:off x="2937063" y="2348575"/>
            <a:ext cx="402771" cy="883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55D03FE5-CF6D-4B8C-9A54-41FD7A56FA81}"/>
              </a:ext>
            </a:extLst>
          </p:cNvPr>
          <p:cNvSpPr/>
          <p:nvPr/>
        </p:nvSpPr>
        <p:spPr>
          <a:xfrm>
            <a:off x="4748751" y="4172085"/>
            <a:ext cx="3165164" cy="12424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237C204-75E0-4B85-BCE9-CB05539752C4}"/>
              </a:ext>
            </a:extLst>
          </p:cNvPr>
          <p:cNvSpPr txBox="1"/>
          <p:nvPr/>
        </p:nvSpPr>
        <p:spPr>
          <a:xfrm>
            <a:off x="4400261" y="5656692"/>
            <a:ext cx="3862143" cy="523220"/>
          </a:xfrm>
          <a:prstGeom prst="rect">
            <a:avLst/>
          </a:prstGeom>
          <a:solidFill>
            <a:schemeClr val="bg1">
              <a:lumMod val="65000"/>
            </a:schemeClr>
          </a:solidFill>
        </p:spPr>
        <p:txBody>
          <a:bodyPr wrap="square" rtlCol="0">
            <a:spAutoFit/>
          </a:bodyPr>
          <a:lstStyle/>
          <a:p>
            <a:r>
              <a:rPr lang="zh-CN" altLang="en-US" sz="2800" dirty="0">
                <a:solidFill>
                  <a:schemeClr val="bg1"/>
                </a:solidFill>
              </a:rPr>
              <a:t>光的衍射与折射可忽略</a:t>
            </a:r>
          </a:p>
        </p:txBody>
      </p:sp>
    </p:spTree>
    <p:extLst>
      <p:ext uri="{BB962C8B-B14F-4D97-AF65-F5344CB8AC3E}">
        <p14:creationId xmlns:p14="http://schemas.microsoft.com/office/powerpoint/2010/main" val="1048568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830997"/>
          </a:xfrm>
          <a:prstGeom prst="rect">
            <a:avLst/>
          </a:prstGeom>
          <a:noFill/>
        </p:spPr>
        <p:txBody>
          <a:bodyPr wrap="square" rtlCol="0">
            <a:spAutoFit/>
          </a:bodyPr>
          <a:lstStyle/>
          <a:p>
            <a:pPr algn="ctr"/>
            <a:r>
              <a:rPr lang="zh-CN" altLang="en-US" sz="4800" dirty="0"/>
              <a:t>二、基本模型</a:t>
            </a:r>
          </a:p>
        </p:txBody>
      </p:sp>
      <p:sp>
        <p:nvSpPr>
          <p:cNvPr id="5" name="文本框 4">
            <a:extLst>
              <a:ext uri="{FF2B5EF4-FFF2-40B4-BE49-F238E27FC236}">
                <a16:creationId xmlns:a16="http://schemas.microsoft.com/office/drawing/2014/main" id="{27466423-3522-47A8-86CF-A15F496ACA57}"/>
              </a:ext>
            </a:extLst>
          </p:cNvPr>
          <p:cNvSpPr txBox="1"/>
          <p:nvPr/>
        </p:nvSpPr>
        <p:spPr>
          <a:xfrm>
            <a:off x="8224024" y="3429000"/>
            <a:ext cx="2492299" cy="769441"/>
          </a:xfrm>
          <a:prstGeom prst="rect">
            <a:avLst/>
          </a:prstGeom>
          <a:solidFill>
            <a:schemeClr val="bg1">
              <a:lumMod val="65000"/>
            </a:schemeClr>
          </a:solidFill>
        </p:spPr>
        <p:txBody>
          <a:bodyPr wrap="square" rtlCol="0">
            <a:spAutoFit/>
          </a:bodyPr>
          <a:lstStyle/>
          <a:p>
            <a:r>
              <a:rPr lang="zh-CN" altLang="en-US" sz="4400" dirty="0">
                <a:solidFill>
                  <a:schemeClr val="bg1"/>
                </a:solidFill>
              </a:rPr>
              <a:t>莫尔条纹</a:t>
            </a:r>
          </a:p>
        </p:txBody>
      </p:sp>
      <p:sp>
        <p:nvSpPr>
          <p:cNvPr id="12" name="文本框 11">
            <a:extLst>
              <a:ext uri="{FF2B5EF4-FFF2-40B4-BE49-F238E27FC236}">
                <a16:creationId xmlns:a16="http://schemas.microsoft.com/office/drawing/2014/main" id="{D7788836-3176-425B-A97F-1707DF62E1C3}"/>
              </a:ext>
            </a:extLst>
          </p:cNvPr>
          <p:cNvSpPr txBox="1"/>
          <p:nvPr/>
        </p:nvSpPr>
        <p:spPr>
          <a:xfrm>
            <a:off x="998039" y="4800264"/>
            <a:ext cx="3414130" cy="769441"/>
          </a:xfrm>
          <a:prstGeom prst="rect">
            <a:avLst/>
          </a:prstGeom>
          <a:solidFill>
            <a:schemeClr val="bg1">
              <a:lumMod val="65000"/>
            </a:schemeClr>
          </a:solidFill>
        </p:spPr>
        <p:txBody>
          <a:bodyPr wrap="square" rtlCol="0">
            <a:spAutoFit/>
          </a:bodyPr>
          <a:lstStyle/>
          <a:p>
            <a:r>
              <a:rPr lang="zh-CN" altLang="en-US" sz="4400" dirty="0">
                <a:solidFill>
                  <a:schemeClr val="bg1"/>
                </a:solidFill>
              </a:rPr>
              <a:t>周期性图案</a:t>
            </a:r>
            <a:r>
              <a:rPr lang="en-US" altLang="zh-CN" sz="4400" dirty="0">
                <a:solidFill>
                  <a:schemeClr val="bg1"/>
                </a:solidFill>
              </a:rPr>
              <a:t>II</a:t>
            </a:r>
            <a:endParaRPr lang="zh-CN" altLang="en-US" sz="4400" dirty="0">
              <a:solidFill>
                <a:schemeClr val="bg1"/>
              </a:solidFill>
            </a:endParaRPr>
          </a:p>
        </p:txBody>
      </p:sp>
      <p:sp>
        <p:nvSpPr>
          <p:cNvPr id="14" name="文本框 13">
            <a:extLst>
              <a:ext uri="{FF2B5EF4-FFF2-40B4-BE49-F238E27FC236}">
                <a16:creationId xmlns:a16="http://schemas.microsoft.com/office/drawing/2014/main" id="{22D60C5F-C24D-47B5-8CD9-B759D065DEA6}"/>
              </a:ext>
            </a:extLst>
          </p:cNvPr>
          <p:cNvSpPr txBox="1"/>
          <p:nvPr/>
        </p:nvSpPr>
        <p:spPr>
          <a:xfrm>
            <a:off x="998039" y="2165414"/>
            <a:ext cx="3414130" cy="769441"/>
          </a:xfrm>
          <a:prstGeom prst="rect">
            <a:avLst/>
          </a:prstGeom>
          <a:solidFill>
            <a:schemeClr val="bg1">
              <a:lumMod val="65000"/>
            </a:schemeClr>
          </a:solidFill>
        </p:spPr>
        <p:txBody>
          <a:bodyPr wrap="square" rtlCol="0">
            <a:spAutoFit/>
          </a:bodyPr>
          <a:lstStyle/>
          <a:p>
            <a:r>
              <a:rPr lang="zh-CN" altLang="en-US" sz="4400" dirty="0">
                <a:solidFill>
                  <a:schemeClr val="bg1"/>
                </a:solidFill>
              </a:rPr>
              <a:t>周期性图案</a:t>
            </a:r>
            <a:r>
              <a:rPr lang="en-US" altLang="zh-CN" sz="4400" dirty="0">
                <a:solidFill>
                  <a:schemeClr val="bg1"/>
                </a:solidFill>
              </a:rPr>
              <a:t>I</a:t>
            </a:r>
            <a:endParaRPr lang="zh-CN" altLang="en-US" sz="4400" dirty="0">
              <a:solidFill>
                <a:schemeClr val="bg1"/>
              </a:solidFill>
            </a:endParaRPr>
          </a:p>
        </p:txBody>
      </p:sp>
      <p:sp>
        <p:nvSpPr>
          <p:cNvPr id="6" name="右大括号 5">
            <a:extLst>
              <a:ext uri="{FF2B5EF4-FFF2-40B4-BE49-F238E27FC236}">
                <a16:creationId xmlns:a16="http://schemas.microsoft.com/office/drawing/2014/main" id="{61F0C6BA-89B6-4959-A311-03CBA36CA274}"/>
              </a:ext>
            </a:extLst>
          </p:cNvPr>
          <p:cNvSpPr/>
          <p:nvPr/>
        </p:nvSpPr>
        <p:spPr>
          <a:xfrm>
            <a:off x="4647502" y="2419815"/>
            <a:ext cx="492099" cy="2865863"/>
          </a:xfrm>
          <a:prstGeom prst="rightBrace">
            <a:avLst>
              <a:gd name="adj1" fmla="val 9217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97533F5D-89CB-4C14-AABE-FB83C9C9FA5B}"/>
              </a:ext>
            </a:extLst>
          </p:cNvPr>
          <p:cNvSpPr/>
          <p:nvPr/>
        </p:nvSpPr>
        <p:spPr>
          <a:xfrm>
            <a:off x="5374934" y="3364878"/>
            <a:ext cx="2698549" cy="975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叠加</a:t>
            </a:r>
          </a:p>
        </p:txBody>
      </p:sp>
      <p:sp>
        <p:nvSpPr>
          <p:cNvPr id="8" name="灯片编号占位符 7">
            <a:extLst>
              <a:ext uri="{FF2B5EF4-FFF2-40B4-BE49-F238E27FC236}">
                <a16:creationId xmlns:a16="http://schemas.microsoft.com/office/drawing/2014/main" id="{64ABF90A-F3AC-4AF2-8DB1-4BD1C46AF3B2}"/>
              </a:ext>
            </a:extLst>
          </p:cNvPr>
          <p:cNvSpPr>
            <a:spLocks noGrp="1"/>
          </p:cNvSpPr>
          <p:nvPr>
            <p:ph type="sldNum" sz="quarter" idx="4"/>
          </p:nvPr>
        </p:nvSpPr>
        <p:spPr/>
        <p:txBody>
          <a:bodyPr/>
          <a:lstStyle/>
          <a:p>
            <a:fld id="{CEDF435E-B3EF-42D1-AF76-0DD2579A66A6}" type="slidenum">
              <a:rPr lang="zh-CN" altLang="en-US" smtClean="0"/>
              <a:t>7</a:t>
            </a:fld>
            <a:endParaRPr lang="zh-CN" altLang="en-US"/>
          </a:p>
        </p:txBody>
      </p:sp>
    </p:spTree>
    <p:extLst>
      <p:ext uri="{BB962C8B-B14F-4D97-AF65-F5344CB8AC3E}">
        <p14:creationId xmlns:p14="http://schemas.microsoft.com/office/powerpoint/2010/main" val="44019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707886"/>
          </a:xfrm>
          <a:prstGeom prst="rect">
            <a:avLst/>
          </a:prstGeom>
          <a:noFill/>
        </p:spPr>
        <p:txBody>
          <a:bodyPr wrap="square" rtlCol="0">
            <a:spAutoFit/>
          </a:bodyPr>
          <a:lstStyle/>
          <a:p>
            <a:pPr algn="ctr"/>
            <a:r>
              <a:rPr lang="zh-CN" altLang="en-US" sz="4000" dirty="0"/>
              <a:t>二、基本模型</a:t>
            </a:r>
          </a:p>
        </p:txBody>
      </p:sp>
      <p:sp>
        <p:nvSpPr>
          <p:cNvPr id="5" name="灯片编号占位符 4">
            <a:extLst>
              <a:ext uri="{FF2B5EF4-FFF2-40B4-BE49-F238E27FC236}">
                <a16:creationId xmlns:a16="http://schemas.microsoft.com/office/drawing/2014/main" id="{C38B03A2-F4B2-4B04-BD33-C27E677234C6}"/>
              </a:ext>
            </a:extLst>
          </p:cNvPr>
          <p:cNvSpPr>
            <a:spLocks noGrp="1"/>
          </p:cNvSpPr>
          <p:nvPr>
            <p:ph type="sldNum" sz="quarter" idx="4"/>
          </p:nvPr>
        </p:nvSpPr>
        <p:spPr>
          <a:xfrm>
            <a:off x="8610600" y="6356350"/>
            <a:ext cx="2743200" cy="365125"/>
          </a:xfrm>
        </p:spPr>
        <p:txBody>
          <a:bodyPr/>
          <a:lstStyle/>
          <a:p>
            <a:fld id="{CEDF435E-B3EF-42D1-AF76-0DD2579A66A6}" type="slidenum">
              <a:rPr lang="zh-CN" altLang="en-US" smtClean="0"/>
              <a:t>8</a:t>
            </a:fld>
            <a:endParaRPr lang="zh-CN" altLang="en-US"/>
          </a:p>
        </p:txBody>
      </p:sp>
      <p:grpSp>
        <p:nvGrpSpPr>
          <p:cNvPr id="34" name="组合 33">
            <a:extLst>
              <a:ext uri="{FF2B5EF4-FFF2-40B4-BE49-F238E27FC236}">
                <a16:creationId xmlns:a16="http://schemas.microsoft.com/office/drawing/2014/main" id="{3CA3868F-075B-4224-A8BC-04C26F6973A4}"/>
              </a:ext>
            </a:extLst>
          </p:cNvPr>
          <p:cNvGrpSpPr/>
          <p:nvPr/>
        </p:nvGrpSpPr>
        <p:grpSpPr>
          <a:xfrm>
            <a:off x="1656080" y="940562"/>
            <a:ext cx="1396902" cy="3915283"/>
            <a:chOff x="959583" y="940562"/>
            <a:chExt cx="1396902" cy="3915283"/>
          </a:xfrm>
        </p:grpSpPr>
        <p:pic>
          <p:nvPicPr>
            <p:cNvPr id="7" name="图形 6">
              <a:extLst>
                <a:ext uri="{FF2B5EF4-FFF2-40B4-BE49-F238E27FC236}">
                  <a16:creationId xmlns:a16="http://schemas.microsoft.com/office/drawing/2014/main" id="{0EAF9398-E09C-4A08-BD26-A232DE56F0F1}"/>
                </a:ext>
              </a:extLst>
            </p:cNvPr>
            <p:cNvPicPr>
              <a:picLocks noChangeAspect="1"/>
            </p:cNvPicPr>
            <p:nvPr/>
          </p:nvPicPr>
          <p:blipFill rotWithShape="1">
            <a:blip r:embed="rId4"/>
            <a:srcRect/>
            <a:stretch/>
          </p:blipFill>
          <p:spPr>
            <a:xfrm>
              <a:off x="959583" y="940562"/>
              <a:ext cx="792099" cy="3734162"/>
            </a:xfrm>
            <a:prstGeom prst="rect">
              <a:avLst/>
            </a:prstGeom>
          </p:spPr>
        </p:pic>
        <p:cxnSp>
          <p:nvCxnSpPr>
            <p:cNvPr id="9" name="直接连接符 8">
              <a:extLst>
                <a:ext uri="{FF2B5EF4-FFF2-40B4-BE49-F238E27FC236}">
                  <a16:creationId xmlns:a16="http://schemas.microsoft.com/office/drawing/2014/main" id="{F75F4802-C17F-43F1-9B76-C6D226448BEE}"/>
                </a:ext>
              </a:extLst>
            </p:cNvPr>
            <p:cNvCxnSpPr/>
            <p:nvPr/>
          </p:nvCxnSpPr>
          <p:spPr>
            <a:xfrm>
              <a:off x="1752600" y="45650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650CE90-0B76-4002-953A-5FD7115BFE0F}"/>
                </a:ext>
              </a:extLst>
            </p:cNvPr>
            <p:cNvCxnSpPr/>
            <p:nvPr/>
          </p:nvCxnSpPr>
          <p:spPr>
            <a:xfrm>
              <a:off x="1751682" y="46412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F23FE5D-F458-449E-AC00-2A804366A3B0}"/>
                </a:ext>
              </a:extLst>
            </p:cNvPr>
            <p:cNvCxnSpPr>
              <a:cxnSpLocks/>
            </p:cNvCxnSpPr>
            <p:nvPr/>
          </p:nvCxnSpPr>
          <p:spPr>
            <a:xfrm>
              <a:off x="1878330" y="434911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7286445-49D5-4C90-96EE-9732A1479F12}"/>
                </a:ext>
              </a:extLst>
            </p:cNvPr>
            <p:cNvCxnSpPr>
              <a:cxnSpLocks/>
            </p:cNvCxnSpPr>
            <p:nvPr/>
          </p:nvCxnSpPr>
          <p:spPr>
            <a:xfrm flipV="1">
              <a:off x="1879600" y="464375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对象 17">
              <a:extLst>
                <a:ext uri="{FF2B5EF4-FFF2-40B4-BE49-F238E27FC236}">
                  <a16:creationId xmlns:a16="http://schemas.microsoft.com/office/drawing/2014/main" id="{4705B854-7FF1-40CF-9750-28278BD5B7A4}"/>
                </a:ext>
              </a:extLst>
            </p:cNvPr>
            <p:cNvGraphicFramePr>
              <a:graphicFrameLocks noChangeAspect="1"/>
            </p:cNvGraphicFramePr>
            <p:nvPr/>
          </p:nvGraphicFramePr>
          <p:xfrm>
            <a:off x="2003142" y="4340096"/>
            <a:ext cx="353343" cy="449709"/>
          </p:xfrm>
          <a:graphic>
            <a:graphicData uri="http://schemas.openxmlformats.org/presentationml/2006/ole">
              <mc:AlternateContent xmlns:mc="http://schemas.openxmlformats.org/markup-compatibility/2006">
                <mc:Choice xmlns:v="urn:schemas-microsoft-com:vml" Requires="v">
                  <p:oleObj spid="_x0000_s1037" name="Equation" r:id="rId5" imgW="139680" imgH="177480" progId="Equation.DSMT4">
                    <p:embed/>
                  </p:oleObj>
                </mc:Choice>
                <mc:Fallback>
                  <p:oleObj name="Equation" r:id="rId5" imgW="139680" imgH="177480" progId="Equation.DSMT4">
                    <p:embed/>
                    <p:pic>
                      <p:nvPicPr>
                        <p:cNvPr id="18" name="对象 17">
                          <a:extLst>
                            <a:ext uri="{FF2B5EF4-FFF2-40B4-BE49-F238E27FC236}">
                              <a16:creationId xmlns:a16="http://schemas.microsoft.com/office/drawing/2014/main" id="{4705B854-7FF1-40CF-9750-28278BD5B7A4}"/>
                            </a:ext>
                          </a:extLst>
                        </p:cNvPr>
                        <p:cNvPicPr/>
                        <p:nvPr/>
                      </p:nvPicPr>
                      <p:blipFill>
                        <a:blip r:embed="rId6"/>
                        <a:stretch>
                          <a:fillRect/>
                        </a:stretch>
                      </p:blipFill>
                      <p:spPr>
                        <a:xfrm>
                          <a:off x="2003142" y="4340096"/>
                          <a:ext cx="353343" cy="449709"/>
                        </a:xfrm>
                        <a:prstGeom prst="rect">
                          <a:avLst/>
                        </a:prstGeom>
                      </p:spPr>
                    </p:pic>
                  </p:oleObj>
                </mc:Fallback>
              </mc:AlternateContent>
            </a:graphicData>
          </a:graphic>
        </p:graphicFrame>
      </p:grpSp>
    </p:spTree>
    <p:extLst>
      <p:ext uri="{BB962C8B-B14F-4D97-AF65-F5344CB8AC3E}">
        <p14:creationId xmlns:p14="http://schemas.microsoft.com/office/powerpoint/2010/main" val="1439612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0B834A0-0DC5-4335-9C96-6A3C6F447509}"/>
              </a:ext>
            </a:extLst>
          </p:cNvPr>
          <p:cNvSpPr/>
          <p:nvPr/>
        </p:nvSpPr>
        <p:spPr>
          <a:xfrm>
            <a:off x="-614880" y="-385494"/>
            <a:ext cx="1574463" cy="155183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0DF3F0CD-E7C8-48CD-A474-605320CD86A3}"/>
              </a:ext>
            </a:extLst>
          </p:cNvPr>
          <p:cNvSpPr/>
          <p:nvPr/>
        </p:nvSpPr>
        <p:spPr>
          <a:xfrm rot="5400000">
            <a:off x="1024661" y="125788"/>
            <a:ext cx="45719" cy="12171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6697E41B-B2B8-4599-A700-C9BB128BC585}"/>
              </a:ext>
            </a:extLst>
          </p:cNvPr>
          <p:cNvSpPr/>
          <p:nvPr/>
        </p:nvSpPr>
        <p:spPr>
          <a:xfrm rot="5400000" flipH="1">
            <a:off x="658689" y="-14832"/>
            <a:ext cx="45719" cy="1139578"/>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文本框 12">
            <a:extLst>
              <a:ext uri="{FF2B5EF4-FFF2-40B4-BE49-F238E27FC236}">
                <a16:creationId xmlns:a16="http://schemas.microsoft.com/office/drawing/2014/main" id="{FC2D57E1-9AC3-435E-A631-0C5CF6DF007A}"/>
              </a:ext>
            </a:extLst>
          </p:cNvPr>
          <p:cNvSpPr txBox="1"/>
          <p:nvPr/>
        </p:nvSpPr>
        <p:spPr>
          <a:xfrm>
            <a:off x="1251338" y="295989"/>
            <a:ext cx="5079995" cy="707886"/>
          </a:xfrm>
          <a:prstGeom prst="rect">
            <a:avLst/>
          </a:prstGeom>
          <a:noFill/>
        </p:spPr>
        <p:txBody>
          <a:bodyPr wrap="square" rtlCol="0">
            <a:spAutoFit/>
          </a:bodyPr>
          <a:lstStyle/>
          <a:p>
            <a:pPr algn="ctr"/>
            <a:r>
              <a:rPr lang="zh-CN" altLang="en-US" sz="4000" dirty="0"/>
              <a:t>二、基本模型</a:t>
            </a:r>
          </a:p>
        </p:txBody>
      </p:sp>
      <p:sp>
        <p:nvSpPr>
          <p:cNvPr id="5" name="灯片编号占位符 4">
            <a:extLst>
              <a:ext uri="{FF2B5EF4-FFF2-40B4-BE49-F238E27FC236}">
                <a16:creationId xmlns:a16="http://schemas.microsoft.com/office/drawing/2014/main" id="{C38B03A2-F4B2-4B04-BD33-C27E677234C6}"/>
              </a:ext>
            </a:extLst>
          </p:cNvPr>
          <p:cNvSpPr>
            <a:spLocks noGrp="1"/>
          </p:cNvSpPr>
          <p:nvPr>
            <p:ph type="sldNum" sz="quarter" idx="4"/>
          </p:nvPr>
        </p:nvSpPr>
        <p:spPr>
          <a:xfrm>
            <a:off x="8610600" y="6356350"/>
            <a:ext cx="2743200" cy="365125"/>
          </a:xfrm>
        </p:spPr>
        <p:txBody>
          <a:bodyPr/>
          <a:lstStyle/>
          <a:p>
            <a:fld id="{CEDF435E-B3EF-42D1-AF76-0DD2579A66A6}" type="slidenum">
              <a:rPr lang="zh-CN" altLang="en-US" smtClean="0"/>
              <a:t>9</a:t>
            </a:fld>
            <a:endParaRPr lang="zh-CN" altLang="en-US"/>
          </a:p>
        </p:txBody>
      </p:sp>
      <p:grpSp>
        <p:nvGrpSpPr>
          <p:cNvPr id="34" name="组合 33">
            <a:extLst>
              <a:ext uri="{FF2B5EF4-FFF2-40B4-BE49-F238E27FC236}">
                <a16:creationId xmlns:a16="http://schemas.microsoft.com/office/drawing/2014/main" id="{3CA3868F-075B-4224-A8BC-04C26F6973A4}"/>
              </a:ext>
            </a:extLst>
          </p:cNvPr>
          <p:cNvGrpSpPr/>
          <p:nvPr/>
        </p:nvGrpSpPr>
        <p:grpSpPr>
          <a:xfrm>
            <a:off x="1656080" y="940562"/>
            <a:ext cx="1396902" cy="3915283"/>
            <a:chOff x="959583" y="940562"/>
            <a:chExt cx="1396902" cy="3915283"/>
          </a:xfrm>
        </p:grpSpPr>
        <p:pic>
          <p:nvPicPr>
            <p:cNvPr id="7" name="图形 6">
              <a:extLst>
                <a:ext uri="{FF2B5EF4-FFF2-40B4-BE49-F238E27FC236}">
                  <a16:creationId xmlns:a16="http://schemas.microsoft.com/office/drawing/2014/main" id="{0EAF9398-E09C-4A08-BD26-A232DE56F0F1}"/>
                </a:ext>
              </a:extLst>
            </p:cNvPr>
            <p:cNvPicPr>
              <a:picLocks noChangeAspect="1"/>
            </p:cNvPicPr>
            <p:nvPr/>
          </p:nvPicPr>
          <p:blipFill rotWithShape="1">
            <a:blip r:embed="rId4"/>
            <a:srcRect/>
            <a:stretch/>
          </p:blipFill>
          <p:spPr>
            <a:xfrm>
              <a:off x="959583" y="940562"/>
              <a:ext cx="792099" cy="3734162"/>
            </a:xfrm>
            <a:prstGeom prst="rect">
              <a:avLst/>
            </a:prstGeom>
          </p:spPr>
        </p:pic>
        <p:cxnSp>
          <p:nvCxnSpPr>
            <p:cNvPr id="9" name="直接连接符 8">
              <a:extLst>
                <a:ext uri="{FF2B5EF4-FFF2-40B4-BE49-F238E27FC236}">
                  <a16:creationId xmlns:a16="http://schemas.microsoft.com/office/drawing/2014/main" id="{F75F4802-C17F-43F1-9B76-C6D226448BEE}"/>
                </a:ext>
              </a:extLst>
            </p:cNvPr>
            <p:cNvCxnSpPr/>
            <p:nvPr/>
          </p:nvCxnSpPr>
          <p:spPr>
            <a:xfrm>
              <a:off x="1752600" y="45650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650CE90-0B76-4002-953A-5FD7115BFE0F}"/>
                </a:ext>
              </a:extLst>
            </p:cNvPr>
            <p:cNvCxnSpPr/>
            <p:nvPr/>
          </p:nvCxnSpPr>
          <p:spPr>
            <a:xfrm>
              <a:off x="1751682" y="4641215"/>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F23FE5D-F458-449E-AC00-2A804366A3B0}"/>
                </a:ext>
              </a:extLst>
            </p:cNvPr>
            <p:cNvCxnSpPr>
              <a:cxnSpLocks/>
            </p:cNvCxnSpPr>
            <p:nvPr/>
          </p:nvCxnSpPr>
          <p:spPr>
            <a:xfrm>
              <a:off x="1878330" y="434911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7286445-49D5-4C90-96EE-9732A1479F12}"/>
                </a:ext>
              </a:extLst>
            </p:cNvPr>
            <p:cNvCxnSpPr>
              <a:cxnSpLocks/>
            </p:cNvCxnSpPr>
            <p:nvPr/>
          </p:nvCxnSpPr>
          <p:spPr>
            <a:xfrm flipV="1">
              <a:off x="1879600" y="4643755"/>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对象 17">
              <a:extLst>
                <a:ext uri="{FF2B5EF4-FFF2-40B4-BE49-F238E27FC236}">
                  <a16:creationId xmlns:a16="http://schemas.microsoft.com/office/drawing/2014/main" id="{4705B854-7FF1-40CF-9750-28278BD5B7A4}"/>
                </a:ext>
              </a:extLst>
            </p:cNvPr>
            <p:cNvGraphicFramePr>
              <a:graphicFrameLocks noChangeAspect="1"/>
            </p:cNvGraphicFramePr>
            <p:nvPr/>
          </p:nvGraphicFramePr>
          <p:xfrm>
            <a:off x="2003142" y="4340096"/>
            <a:ext cx="353343" cy="449709"/>
          </p:xfrm>
          <a:graphic>
            <a:graphicData uri="http://schemas.openxmlformats.org/presentationml/2006/ole">
              <mc:AlternateContent xmlns:mc="http://schemas.openxmlformats.org/markup-compatibility/2006">
                <mc:Choice xmlns:v="urn:schemas-microsoft-com:vml" Requires="v">
                  <p:oleObj spid="_x0000_s2072" name="Equation" r:id="rId5" imgW="139680" imgH="177480" progId="Equation.DSMT4">
                    <p:embed/>
                  </p:oleObj>
                </mc:Choice>
                <mc:Fallback>
                  <p:oleObj name="Equation" r:id="rId5" imgW="139680" imgH="177480" progId="Equation.DSMT4">
                    <p:embed/>
                    <p:pic>
                      <p:nvPicPr>
                        <p:cNvPr id="18" name="对象 17">
                          <a:extLst>
                            <a:ext uri="{FF2B5EF4-FFF2-40B4-BE49-F238E27FC236}">
                              <a16:creationId xmlns:a16="http://schemas.microsoft.com/office/drawing/2014/main" id="{4705B854-7FF1-40CF-9750-28278BD5B7A4}"/>
                            </a:ext>
                          </a:extLst>
                        </p:cNvPr>
                        <p:cNvPicPr/>
                        <p:nvPr/>
                      </p:nvPicPr>
                      <p:blipFill>
                        <a:blip r:embed="rId6"/>
                        <a:stretch>
                          <a:fillRect/>
                        </a:stretch>
                      </p:blipFill>
                      <p:spPr>
                        <a:xfrm>
                          <a:off x="2003142" y="4340096"/>
                          <a:ext cx="353343" cy="449709"/>
                        </a:xfrm>
                        <a:prstGeom prst="rect">
                          <a:avLst/>
                        </a:prstGeom>
                      </p:spPr>
                    </p:pic>
                  </p:oleObj>
                </mc:Fallback>
              </mc:AlternateContent>
            </a:graphicData>
          </a:graphic>
        </p:graphicFrame>
      </p:grpSp>
      <p:grpSp>
        <p:nvGrpSpPr>
          <p:cNvPr id="50" name="组合 49">
            <a:extLst>
              <a:ext uri="{FF2B5EF4-FFF2-40B4-BE49-F238E27FC236}">
                <a16:creationId xmlns:a16="http://schemas.microsoft.com/office/drawing/2014/main" id="{D7077AA5-7ED2-4BDC-8E55-F803EB66FDF9}"/>
              </a:ext>
            </a:extLst>
          </p:cNvPr>
          <p:cNvGrpSpPr/>
          <p:nvPr/>
        </p:nvGrpSpPr>
        <p:grpSpPr>
          <a:xfrm>
            <a:off x="4376816" y="975062"/>
            <a:ext cx="2093269" cy="3863638"/>
            <a:chOff x="3032244" y="964902"/>
            <a:chExt cx="2093269" cy="3863638"/>
          </a:xfrm>
        </p:grpSpPr>
        <p:pic>
          <p:nvPicPr>
            <p:cNvPr id="44" name="图形 43">
              <a:extLst>
                <a:ext uri="{FF2B5EF4-FFF2-40B4-BE49-F238E27FC236}">
                  <a16:creationId xmlns:a16="http://schemas.microsoft.com/office/drawing/2014/main" id="{C9481265-E568-4584-8D73-3BD5EEBAA298}"/>
                </a:ext>
              </a:extLst>
            </p:cNvPr>
            <p:cNvPicPr>
              <a:picLocks noChangeAspect="1"/>
            </p:cNvPicPr>
            <p:nvPr/>
          </p:nvPicPr>
          <p:blipFill rotWithShape="1">
            <a:blip r:embed="rId4"/>
            <a:srcRect/>
            <a:stretch/>
          </p:blipFill>
          <p:spPr>
            <a:xfrm>
              <a:off x="3032244" y="964902"/>
              <a:ext cx="790419" cy="3679345"/>
            </a:xfrm>
            <a:prstGeom prst="rect">
              <a:avLst/>
            </a:prstGeom>
          </p:spPr>
        </p:pic>
        <p:cxnSp>
          <p:nvCxnSpPr>
            <p:cNvPr id="45" name="直接连接符 44">
              <a:extLst>
                <a:ext uri="{FF2B5EF4-FFF2-40B4-BE49-F238E27FC236}">
                  <a16:creationId xmlns:a16="http://schemas.microsoft.com/office/drawing/2014/main" id="{F9B81D4E-E1D9-4BBD-9C79-485A86D03A8D}"/>
                </a:ext>
              </a:extLst>
            </p:cNvPr>
            <p:cNvCxnSpPr/>
            <p:nvPr/>
          </p:nvCxnSpPr>
          <p:spPr>
            <a:xfrm>
              <a:off x="3825240" y="4530090"/>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FDB9334-9B04-43B9-8C86-3294C3577D30}"/>
                </a:ext>
              </a:extLst>
            </p:cNvPr>
            <p:cNvCxnSpPr/>
            <p:nvPr/>
          </p:nvCxnSpPr>
          <p:spPr>
            <a:xfrm>
              <a:off x="3824322" y="4613910"/>
              <a:ext cx="2514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8FD7ADE-6D8D-4B2F-AC2E-52B10120EFFA}"/>
                </a:ext>
              </a:extLst>
            </p:cNvPr>
            <p:cNvCxnSpPr>
              <a:cxnSpLocks/>
            </p:cNvCxnSpPr>
            <p:nvPr/>
          </p:nvCxnSpPr>
          <p:spPr>
            <a:xfrm>
              <a:off x="3950970" y="4314190"/>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5EA0B44-0C18-4857-AFA1-93E443F20DD0}"/>
                </a:ext>
              </a:extLst>
            </p:cNvPr>
            <p:cNvCxnSpPr>
              <a:cxnSpLocks/>
            </p:cNvCxnSpPr>
            <p:nvPr/>
          </p:nvCxnSpPr>
          <p:spPr>
            <a:xfrm flipV="1">
              <a:off x="3952240" y="4616450"/>
              <a:ext cx="0" cy="212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对象 48">
              <a:extLst>
                <a:ext uri="{FF2B5EF4-FFF2-40B4-BE49-F238E27FC236}">
                  <a16:creationId xmlns:a16="http://schemas.microsoft.com/office/drawing/2014/main" id="{B136ED53-FD80-419D-A375-A323691547A7}"/>
                </a:ext>
              </a:extLst>
            </p:cNvPr>
            <p:cNvGraphicFramePr>
              <a:graphicFrameLocks noChangeAspect="1"/>
            </p:cNvGraphicFramePr>
            <p:nvPr/>
          </p:nvGraphicFramePr>
          <p:xfrm>
            <a:off x="4071778" y="4333029"/>
            <a:ext cx="1053735" cy="409786"/>
          </p:xfrm>
          <a:graphic>
            <a:graphicData uri="http://schemas.openxmlformats.org/presentationml/2006/ole">
              <mc:AlternateContent xmlns:mc="http://schemas.openxmlformats.org/markup-compatibility/2006">
                <mc:Choice xmlns:v="urn:schemas-microsoft-com:vml" Requires="v">
                  <p:oleObj spid="_x0000_s2073" name="Equation" r:id="rId7" imgW="457200" imgH="177480" progId="Equation.DSMT4">
                    <p:embed/>
                  </p:oleObj>
                </mc:Choice>
                <mc:Fallback>
                  <p:oleObj name="Equation" r:id="rId7" imgW="457200" imgH="177480" progId="Equation.DSMT4">
                    <p:embed/>
                    <p:pic>
                      <p:nvPicPr>
                        <p:cNvPr id="49" name="对象 48">
                          <a:extLst>
                            <a:ext uri="{FF2B5EF4-FFF2-40B4-BE49-F238E27FC236}">
                              <a16:creationId xmlns:a16="http://schemas.microsoft.com/office/drawing/2014/main" id="{B136ED53-FD80-419D-A375-A323691547A7}"/>
                            </a:ext>
                          </a:extLst>
                        </p:cNvPr>
                        <p:cNvPicPr/>
                        <p:nvPr/>
                      </p:nvPicPr>
                      <p:blipFill>
                        <a:blip r:embed="rId8"/>
                        <a:stretch>
                          <a:fillRect/>
                        </a:stretch>
                      </p:blipFill>
                      <p:spPr>
                        <a:xfrm>
                          <a:off x="4071778" y="4333029"/>
                          <a:ext cx="1053735" cy="409786"/>
                        </a:xfrm>
                        <a:prstGeom prst="rect">
                          <a:avLst/>
                        </a:prstGeom>
                      </p:spPr>
                    </p:pic>
                  </p:oleObj>
                </mc:Fallback>
              </mc:AlternateContent>
            </a:graphicData>
          </a:graphic>
        </p:graphicFrame>
      </p:grpSp>
      <p:sp>
        <p:nvSpPr>
          <p:cNvPr id="51" name="加号 50">
            <a:extLst>
              <a:ext uri="{FF2B5EF4-FFF2-40B4-BE49-F238E27FC236}">
                <a16:creationId xmlns:a16="http://schemas.microsoft.com/office/drawing/2014/main" id="{DF6457D5-786E-4A10-9A24-EFC52EF66C5A}"/>
              </a:ext>
            </a:extLst>
          </p:cNvPr>
          <p:cNvSpPr/>
          <p:nvPr/>
        </p:nvSpPr>
        <p:spPr>
          <a:xfrm>
            <a:off x="3056640" y="2387182"/>
            <a:ext cx="883917" cy="88391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4490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ht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更纱黑体SC">
      <a:majorFont>
        <a:latin typeface="等距更纱黑体 SC"/>
        <a:ea typeface="更纱黑体 SC"/>
        <a:cs typeface=""/>
      </a:majorFont>
      <a:minorFont>
        <a:latin typeface="更纱黑体 SC"/>
        <a:ea typeface="更纱黑体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shtc</Template>
  <TotalTime>5601</TotalTime>
  <Words>3054</Words>
  <Application>Microsoft Office PowerPoint</Application>
  <PresentationFormat>宽屏</PresentationFormat>
  <Paragraphs>363</Paragraphs>
  <Slides>45</Slides>
  <Notes>45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5" baseType="lpstr">
      <vt:lpstr>等距更纱黑体 SC</vt:lpstr>
      <vt:lpstr>等线</vt:lpstr>
      <vt:lpstr>更纱黑体 SC</vt:lpstr>
      <vt:lpstr>汉仪文黑-65W</vt:lpstr>
      <vt:lpstr>微软雅黑</vt:lpstr>
      <vt:lpstr>Arial</vt:lpstr>
      <vt:lpstr>Cambria Math</vt:lpstr>
      <vt:lpstr>Times New Roman</vt:lpstr>
      <vt:lpstr>shtc</vt:lpstr>
      <vt:lpstr>Equation</vt:lpstr>
      <vt:lpstr>PowerPoint 演示文稿</vt:lpstr>
      <vt:lpstr>PowerPoint 演示文稿</vt:lpstr>
      <vt:lpstr>PowerPoint 演示文稿</vt:lpstr>
      <vt:lpstr>一、题目重述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chenjl@shanghaitech.edu.cn</dc:creator>
  <cp:lastModifiedBy>Jialin Chen</cp:lastModifiedBy>
  <cp:revision>360</cp:revision>
  <dcterms:created xsi:type="dcterms:W3CDTF">2018-03-26T11:04:00Z</dcterms:created>
  <dcterms:modified xsi:type="dcterms:W3CDTF">2021-09-05T13:03:31Z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